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1" r:id="rId3"/>
    <p:sldId id="270" r:id="rId4"/>
    <p:sldId id="264" r:id="rId5"/>
    <p:sldId id="260" r:id="rId6"/>
    <p:sldId id="265" r:id="rId7"/>
    <p:sldId id="269" r:id="rId8"/>
    <p:sldId id="266" r:id="rId9"/>
    <p:sldId id="263" r:id="rId10"/>
    <p:sldId id="261" r:id="rId11"/>
    <p:sldId id="262" r:id="rId12"/>
    <p:sldId id="267" r:id="rId13"/>
    <p:sldId id="268" r:id="rId14"/>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D3"/>
    <a:srgbClr val="6395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2" d="100"/>
          <a:sy n="62" d="100"/>
        </p:scale>
        <p:origin x="77" y="38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E1C2F-A103-42D7-8351-731F3A75D4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E76710-AEED-4E55-9391-08BB6FE635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41811B-0FA1-40E6-9EDD-2E4B1E14E262}"/>
              </a:ext>
            </a:extLst>
          </p:cNvPr>
          <p:cNvSpPr>
            <a:spLocks noGrp="1"/>
          </p:cNvSpPr>
          <p:nvPr>
            <p:ph type="dt" sz="half" idx="10"/>
          </p:nvPr>
        </p:nvSpPr>
        <p:spPr/>
        <p:txBody>
          <a:bodyPr/>
          <a:lstStyle/>
          <a:p>
            <a:fld id="{29BB5316-1A08-474E-8A51-DE297179C8E4}" type="datetimeFigureOut">
              <a:rPr lang="en-US" smtClean="0"/>
              <a:t>7/17/2018</a:t>
            </a:fld>
            <a:endParaRPr lang="en-US"/>
          </a:p>
        </p:txBody>
      </p:sp>
      <p:sp>
        <p:nvSpPr>
          <p:cNvPr id="5" name="Footer Placeholder 4">
            <a:extLst>
              <a:ext uri="{FF2B5EF4-FFF2-40B4-BE49-F238E27FC236}">
                <a16:creationId xmlns:a16="http://schemas.microsoft.com/office/drawing/2014/main" id="{C33F3B67-3971-4388-ADF2-63FF93E0AA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26CF2C-A2C1-4864-A48F-62B0618B3BCD}"/>
              </a:ext>
            </a:extLst>
          </p:cNvPr>
          <p:cNvSpPr>
            <a:spLocks noGrp="1"/>
          </p:cNvSpPr>
          <p:nvPr>
            <p:ph type="sldNum" sz="quarter" idx="12"/>
          </p:nvPr>
        </p:nvSpPr>
        <p:spPr/>
        <p:txBody>
          <a:bodyPr/>
          <a:lstStyle/>
          <a:p>
            <a:fld id="{4574DDF4-C665-40A2-AE29-27792F144F2D}" type="slidenum">
              <a:rPr lang="en-US" smtClean="0"/>
              <a:t>‹#›</a:t>
            </a:fld>
            <a:endParaRPr lang="en-US"/>
          </a:p>
        </p:txBody>
      </p:sp>
    </p:spTree>
    <p:extLst>
      <p:ext uri="{BB962C8B-B14F-4D97-AF65-F5344CB8AC3E}">
        <p14:creationId xmlns:p14="http://schemas.microsoft.com/office/powerpoint/2010/main" val="1000593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0A9C-1F6A-472A-A879-602B04F450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BBBD3F-C7E3-4F76-A562-61A0AB3E09A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B88135-4FE4-46FE-9C39-8EB8AB6F103D}"/>
              </a:ext>
            </a:extLst>
          </p:cNvPr>
          <p:cNvSpPr>
            <a:spLocks noGrp="1"/>
          </p:cNvSpPr>
          <p:nvPr>
            <p:ph type="dt" sz="half" idx="10"/>
          </p:nvPr>
        </p:nvSpPr>
        <p:spPr/>
        <p:txBody>
          <a:bodyPr/>
          <a:lstStyle/>
          <a:p>
            <a:fld id="{29BB5316-1A08-474E-8A51-DE297179C8E4}" type="datetimeFigureOut">
              <a:rPr lang="en-US" smtClean="0"/>
              <a:t>7/17/2018</a:t>
            </a:fld>
            <a:endParaRPr lang="en-US"/>
          </a:p>
        </p:txBody>
      </p:sp>
      <p:sp>
        <p:nvSpPr>
          <p:cNvPr id="5" name="Footer Placeholder 4">
            <a:extLst>
              <a:ext uri="{FF2B5EF4-FFF2-40B4-BE49-F238E27FC236}">
                <a16:creationId xmlns:a16="http://schemas.microsoft.com/office/drawing/2014/main" id="{1532511D-9F42-455A-8019-D831FD23E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0EC5E9-74E4-4515-AB4C-E1837FDDB9E5}"/>
              </a:ext>
            </a:extLst>
          </p:cNvPr>
          <p:cNvSpPr>
            <a:spLocks noGrp="1"/>
          </p:cNvSpPr>
          <p:nvPr>
            <p:ph type="sldNum" sz="quarter" idx="12"/>
          </p:nvPr>
        </p:nvSpPr>
        <p:spPr/>
        <p:txBody>
          <a:bodyPr/>
          <a:lstStyle/>
          <a:p>
            <a:fld id="{4574DDF4-C665-40A2-AE29-27792F144F2D}" type="slidenum">
              <a:rPr lang="en-US" smtClean="0"/>
              <a:t>‹#›</a:t>
            </a:fld>
            <a:endParaRPr lang="en-US"/>
          </a:p>
        </p:txBody>
      </p:sp>
    </p:spTree>
    <p:extLst>
      <p:ext uri="{BB962C8B-B14F-4D97-AF65-F5344CB8AC3E}">
        <p14:creationId xmlns:p14="http://schemas.microsoft.com/office/powerpoint/2010/main" val="1014823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3A62B6-6BE4-4339-B777-0D4C5FC8F2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7B6CDC-E593-4D5C-AF3A-3DD51401147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80747-4741-48D5-BC6F-3E39400EE1E3}"/>
              </a:ext>
            </a:extLst>
          </p:cNvPr>
          <p:cNvSpPr>
            <a:spLocks noGrp="1"/>
          </p:cNvSpPr>
          <p:nvPr>
            <p:ph type="dt" sz="half" idx="10"/>
          </p:nvPr>
        </p:nvSpPr>
        <p:spPr/>
        <p:txBody>
          <a:bodyPr/>
          <a:lstStyle/>
          <a:p>
            <a:fld id="{29BB5316-1A08-474E-8A51-DE297179C8E4}" type="datetimeFigureOut">
              <a:rPr lang="en-US" smtClean="0"/>
              <a:t>7/17/2018</a:t>
            </a:fld>
            <a:endParaRPr lang="en-US"/>
          </a:p>
        </p:txBody>
      </p:sp>
      <p:sp>
        <p:nvSpPr>
          <p:cNvPr id="5" name="Footer Placeholder 4">
            <a:extLst>
              <a:ext uri="{FF2B5EF4-FFF2-40B4-BE49-F238E27FC236}">
                <a16:creationId xmlns:a16="http://schemas.microsoft.com/office/drawing/2014/main" id="{68427273-7E27-4251-95E2-2BEE72607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90CEC7-CDD3-496D-A643-DFC69B6487F2}"/>
              </a:ext>
            </a:extLst>
          </p:cNvPr>
          <p:cNvSpPr>
            <a:spLocks noGrp="1"/>
          </p:cNvSpPr>
          <p:nvPr>
            <p:ph type="sldNum" sz="quarter" idx="12"/>
          </p:nvPr>
        </p:nvSpPr>
        <p:spPr/>
        <p:txBody>
          <a:bodyPr/>
          <a:lstStyle/>
          <a:p>
            <a:fld id="{4574DDF4-C665-40A2-AE29-27792F144F2D}" type="slidenum">
              <a:rPr lang="en-US" smtClean="0"/>
              <a:t>‹#›</a:t>
            </a:fld>
            <a:endParaRPr lang="en-US"/>
          </a:p>
        </p:txBody>
      </p:sp>
    </p:spTree>
    <p:extLst>
      <p:ext uri="{BB962C8B-B14F-4D97-AF65-F5344CB8AC3E}">
        <p14:creationId xmlns:p14="http://schemas.microsoft.com/office/powerpoint/2010/main" val="1648530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3 column with images">
    <p:spTree>
      <p:nvGrpSpPr>
        <p:cNvPr id="1" name=""/>
        <p:cNvGrpSpPr/>
        <p:nvPr/>
      </p:nvGrpSpPr>
      <p:grpSpPr>
        <a:xfrm>
          <a:off x="0" y="0"/>
          <a:ext cx="0" cy="0"/>
          <a:chOff x="0" y="0"/>
          <a:chExt cx="0" cy="0"/>
        </a:xfrm>
      </p:grpSpPr>
      <p:sp>
        <p:nvSpPr>
          <p:cNvPr id="5" name="Title 1"/>
          <p:cNvSpPr>
            <a:spLocks noGrp="1"/>
          </p:cNvSpPr>
          <p:nvPr>
            <p:ph type="ctrTitle"/>
          </p:nvPr>
        </p:nvSpPr>
        <p:spPr>
          <a:xfrm>
            <a:off x="1733254" y="315554"/>
            <a:ext cx="9627381" cy="439293"/>
          </a:xfrm>
          <a:prstGeom prst="rect">
            <a:avLst/>
          </a:prstGeom>
        </p:spPr>
        <p:txBody>
          <a:bodyPr/>
          <a:lstStyle>
            <a:lvl1pPr algn="l">
              <a:defRPr sz="2400" b="1">
                <a:solidFill>
                  <a:srgbClr val="1294D3"/>
                </a:solidFill>
                <a:latin typeface="Helvetica Neue"/>
                <a:cs typeface="Helvetica Neue"/>
              </a:defRPr>
            </a:lvl1pPr>
          </a:lstStyle>
          <a:p>
            <a:r>
              <a:rPr lang="en-US" dirty="0"/>
              <a:t>Click to edit Master title style</a:t>
            </a:r>
          </a:p>
        </p:txBody>
      </p:sp>
      <p:sp>
        <p:nvSpPr>
          <p:cNvPr id="6" name="Text Placeholder 3"/>
          <p:cNvSpPr>
            <a:spLocks noGrp="1"/>
          </p:cNvSpPr>
          <p:nvPr>
            <p:ph type="body" sz="quarter" idx="10"/>
          </p:nvPr>
        </p:nvSpPr>
        <p:spPr>
          <a:xfrm>
            <a:off x="1733551" y="698495"/>
            <a:ext cx="9626600" cy="362836"/>
          </a:xfrm>
          <a:prstGeom prst="rect">
            <a:avLst/>
          </a:prstGeom>
        </p:spPr>
        <p:txBody>
          <a:bodyPr vert="horz"/>
          <a:lstStyle>
            <a:lvl1pPr marL="0" indent="0">
              <a:buNone/>
              <a:defRPr sz="1600" b="1">
                <a:solidFill>
                  <a:srgbClr val="1294D3"/>
                </a:solidFill>
                <a:latin typeface="Helvetica Neue"/>
                <a:cs typeface="Helvetica Neue"/>
              </a:defRPr>
            </a:lvl1pPr>
            <a:lvl2pPr>
              <a:defRPr sz="1600">
                <a:solidFill>
                  <a:srgbClr val="1294D3"/>
                </a:solidFill>
                <a:latin typeface="Helvetica Neue"/>
                <a:cs typeface="Helvetica Neue"/>
              </a:defRPr>
            </a:lvl2pPr>
            <a:lvl3pPr>
              <a:defRPr sz="1400">
                <a:solidFill>
                  <a:srgbClr val="1294D3"/>
                </a:solidFill>
                <a:latin typeface="Helvetica Neue"/>
                <a:cs typeface="Helvetica Neue"/>
              </a:defRPr>
            </a:lvl3pPr>
            <a:lvl4pPr>
              <a:defRPr sz="1200">
                <a:solidFill>
                  <a:srgbClr val="1294D3"/>
                </a:solidFill>
                <a:latin typeface="Helvetica Neue"/>
                <a:cs typeface="Helvetica Neue"/>
              </a:defRPr>
            </a:lvl4pPr>
            <a:lvl5pPr>
              <a:defRPr sz="1000">
                <a:solidFill>
                  <a:srgbClr val="1294D3"/>
                </a:solidFill>
                <a:latin typeface="Helvetica Neue"/>
                <a:cs typeface="Helvetica Neue"/>
              </a:defRPr>
            </a:lvl5pPr>
          </a:lstStyle>
          <a:p>
            <a:pPr lvl="0"/>
            <a:r>
              <a:rPr lang="en-US" dirty="0"/>
              <a:t>Click to edit Master text styles</a:t>
            </a:r>
          </a:p>
        </p:txBody>
      </p:sp>
      <p:sp>
        <p:nvSpPr>
          <p:cNvPr id="8" name="Text Placeholder 16"/>
          <p:cNvSpPr>
            <a:spLocks noGrp="1"/>
          </p:cNvSpPr>
          <p:nvPr>
            <p:ph type="body" sz="quarter" idx="13" hasCustomPrompt="1"/>
          </p:nvPr>
        </p:nvSpPr>
        <p:spPr>
          <a:xfrm>
            <a:off x="254598" y="4026241"/>
            <a:ext cx="3738623" cy="2041701"/>
          </a:xfrm>
          <a:prstGeom prst="rect">
            <a:avLst/>
          </a:prstGeom>
        </p:spPr>
        <p:txBody>
          <a:bodyPr vert="horz"/>
          <a:lstStyle>
            <a:lvl1pPr marL="171450" indent="-171450">
              <a:buFont typeface="Arial"/>
              <a:buChar char="•"/>
              <a:defRPr sz="1200" baseline="0">
                <a:solidFill>
                  <a:srgbClr val="1294D3"/>
                </a:solidFill>
                <a:latin typeface="Helvetica Neue"/>
                <a:cs typeface="Helvetica Neue"/>
              </a:defRPr>
            </a:lvl1pPr>
          </a:lstStyle>
          <a:p>
            <a:pPr lvl="0"/>
            <a:r>
              <a:rPr lang="en-US" dirty="0"/>
              <a:t>Edit text column 1</a:t>
            </a:r>
          </a:p>
        </p:txBody>
      </p:sp>
      <p:sp>
        <p:nvSpPr>
          <p:cNvPr id="4" name="Picture Placeholder 3"/>
          <p:cNvSpPr>
            <a:spLocks noGrp="1"/>
          </p:cNvSpPr>
          <p:nvPr>
            <p:ph type="pic" sz="quarter" idx="15" hasCustomPrompt="1"/>
          </p:nvPr>
        </p:nvSpPr>
        <p:spPr>
          <a:xfrm>
            <a:off x="254123" y="1434044"/>
            <a:ext cx="3740149" cy="1849437"/>
          </a:xfrm>
          <a:prstGeom prst="rect">
            <a:avLst/>
          </a:prstGeom>
        </p:spPr>
        <p:txBody>
          <a:bodyPr vert="horz"/>
          <a:lstStyle>
            <a:lvl1pPr marL="0" indent="0">
              <a:buNone/>
              <a:defRPr sz="2000" baseline="0">
                <a:latin typeface="Helvetica Neue"/>
                <a:cs typeface="Helvetica Neue"/>
              </a:defRPr>
            </a:lvl1pPr>
          </a:lstStyle>
          <a:p>
            <a:r>
              <a:rPr lang="en-US" dirty="0"/>
              <a:t>Drop picture here</a:t>
            </a:r>
          </a:p>
        </p:txBody>
      </p:sp>
      <p:sp>
        <p:nvSpPr>
          <p:cNvPr id="13" name="Text Placeholder 16"/>
          <p:cNvSpPr>
            <a:spLocks noGrp="1"/>
          </p:cNvSpPr>
          <p:nvPr>
            <p:ph type="body" sz="quarter" idx="19" hasCustomPrompt="1"/>
          </p:nvPr>
        </p:nvSpPr>
        <p:spPr>
          <a:xfrm>
            <a:off x="254598" y="3430081"/>
            <a:ext cx="3738623" cy="449280"/>
          </a:xfrm>
          <a:prstGeom prst="rect">
            <a:avLst/>
          </a:prstGeom>
        </p:spPr>
        <p:txBody>
          <a:bodyPr vert="horz"/>
          <a:lstStyle>
            <a:lvl1pPr marL="0" indent="0">
              <a:buFont typeface="Arial"/>
              <a:buNone/>
              <a:defRPr sz="1200" b="1" baseline="0">
                <a:solidFill>
                  <a:srgbClr val="1294D3"/>
                </a:solidFill>
                <a:latin typeface="Helvetica Neue"/>
                <a:cs typeface="Helvetica Neue"/>
              </a:defRPr>
            </a:lvl1pPr>
          </a:lstStyle>
          <a:p>
            <a:pPr lvl="0"/>
            <a:r>
              <a:rPr lang="en-US" dirty="0"/>
              <a:t>EDIT SUB-HEADLINE 1</a:t>
            </a:r>
          </a:p>
        </p:txBody>
      </p:sp>
      <p:sp>
        <p:nvSpPr>
          <p:cNvPr id="17" name="Text Placeholder 16"/>
          <p:cNvSpPr>
            <a:spLocks noGrp="1"/>
          </p:cNvSpPr>
          <p:nvPr>
            <p:ph type="body" sz="quarter" idx="20" hasCustomPrompt="1"/>
          </p:nvPr>
        </p:nvSpPr>
        <p:spPr>
          <a:xfrm>
            <a:off x="4239839" y="4026241"/>
            <a:ext cx="3738623" cy="2041701"/>
          </a:xfrm>
          <a:prstGeom prst="rect">
            <a:avLst/>
          </a:prstGeom>
        </p:spPr>
        <p:txBody>
          <a:bodyPr vert="horz"/>
          <a:lstStyle>
            <a:lvl1pPr marL="171450" indent="-171450">
              <a:buFont typeface="Arial"/>
              <a:buChar char="•"/>
              <a:defRPr sz="1200" baseline="0">
                <a:solidFill>
                  <a:srgbClr val="1294D3"/>
                </a:solidFill>
                <a:latin typeface="Helvetica Neue"/>
                <a:cs typeface="Helvetica Neue"/>
              </a:defRPr>
            </a:lvl1pPr>
          </a:lstStyle>
          <a:p>
            <a:pPr lvl="0"/>
            <a:r>
              <a:rPr lang="en-US" dirty="0"/>
              <a:t>Edit text column 1</a:t>
            </a:r>
          </a:p>
        </p:txBody>
      </p:sp>
      <p:sp>
        <p:nvSpPr>
          <p:cNvPr id="18" name="Picture Placeholder 3"/>
          <p:cNvSpPr>
            <a:spLocks noGrp="1"/>
          </p:cNvSpPr>
          <p:nvPr>
            <p:ph type="pic" sz="quarter" idx="21" hasCustomPrompt="1"/>
          </p:nvPr>
        </p:nvSpPr>
        <p:spPr>
          <a:xfrm>
            <a:off x="4239364" y="1434044"/>
            <a:ext cx="3740149" cy="1849437"/>
          </a:xfrm>
          <a:prstGeom prst="rect">
            <a:avLst/>
          </a:prstGeom>
        </p:spPr>
        <p:txBody>
          <a:bodyPr vert="horz"/>
          <a:lstStyle>
            <a:lvl1pPr marL="0" indent="0">
              <a:buNone/>
              <a:defRPr sz="2000" baseline="0">
                <a:latin typeface="Helvetica Neue"/>
                <a:cs typeface="Helvetica Neue"/>
              </a:defRPr>
            </a:lvl1pPr>
          </a:lstStyle>
          <a:p>
            <a:r>
              <a:rPr lang="en-US" dirty="0"/>
              <a:t>Drop picture here</a:t>
            </a:r>
          </a:p>
        </p:txBody>
      </p:sp>
      <p:sp>
        <p:nvSpPr>
          <p:cNvPr id="19" name="Text Placeholder 16"/>
          <p:cNvSpPr>
            <a:spLocks noGrp="1"/>
          </p:cNvSpPr>
          <p:nvPr>
            <p:ph type="body" sz="quarter" idx="22" hasCustomPrompt="1"/>
          </p:nvPr>
        </p:nvSpPr>
        <p:spPr>
          <a:xfrm>
            <a:off x="4239839" y="3430081"/>
            <a:ext cx="3738623" cy="449280"/>
          </a:xfrm>
          <a:prstGeom prst="rect">
            <a:avLst/>
          </a:prstGeom>
        </p:spPr>
        <p:txBody>
          <a:bodyPr vert="horz"/>
          <a:lstStyle>
            <a:lvl1pPr marL="0" indent="0">
              <a:buFont typeface="Arial"/>
              <a:buNone/>
              <a:defRPr sz="1200" b="1" baseline="0">
                <a:solidFill>
                  <a:srgbClr val="1294D3"/>
                </a:solidFill>
                <a:latin typeface="Helvetica Neue"/>
                <a:cs typeface="Helvetica Neue"/>
              </a:defRPr>
            </a:lvl1pPr>
          </a:lstStyle>
          <a:p>
            <a:pPr lvl="0"/>
            <a:r>
              <a:rPr lang="en-US" dirty="0"/>
              <a:t>EDIT SUB-HEADLINE 1</a:t>
            </a:r>
          </a:p>
        </p:txBody>
      </p:sp>
      <p:sp>
        <p:nvSpPr>
          <p:cNvPr id="20" name="Text Placeholder 16"/>
          <p:cNvSpPr>
            <a:spLocks noGrp="1"/>
          </p:cNvSpPr>
          <p:nvPr>
            <p:ph type="body" sz="quarter" idx="23" hasCustomPrompt="1"/>
          </p:nvPr>
        </p:nvSpPr>
        <p:spPr>
          <a:xfrm>
            <a:off x="8185701" y="4026241"/>
            <a:ext cx="3738623" cy="2041701"/>
          </a:xfrm>
          <a:prstGeom prst="rect">
            <a:avLst/>
          </a:prstGeom>
        </p:spPr>
        <p:txBody>
          <a:bodyPr vert="horz"/>
          <a:lstStyle>
            <a:lvl1pPr marL="171450" indent="-171450">
              <a:buFont typeface="Arial"/>
              <a:buChar char="•"/>
              <a:defRPr sz="1200" baseline="0">
                <a:solidFill>
                  <a:srgbClr val="1294D3"/>
                </a:solidFill>
                <a:latin typeface="Helvetica Neue"/>
                <a:cs typeface="Helvetica Neue"/>
              </a:defRPr>
            </a:lvl1pPr>
          </a:lstStyle>
          <a:p>
            <a:pPr lvl="0"/>
            <a:r>
              <a:rPr lang="en-US" dirty="0"/>
              <a:t>Edit text column 1</a:t>
            </a:r>
          </a:p>
        </p:txBody>
      </p:sp>
      <p:sp>
        <p:nvSpPr>
          <p:cNvPr id="21" name="Picture Placeholder 3"/>
          <p:cNvSpPr>
            <a:spLocks noGrp="1"/>
          </p:cNvSpPr>
          <p:nvPr>
            <p:ph type="pic" sz="quarter" idx="24" hasCustomPrompt="1"/>
          </p:nvPr>
        </p:nvSpPr>
        <p:spPr>
          <a:xfrm>
            <a:off x="8185226" y="1434044"/>
            <a:ext cx="3740149" cy="1849437"/>
          </a:xfrm>
          <a:prstGeom prst="rect">
            <a:avLst/>
          </a:prstGeom>
        </p:spPr>
        <p:txBody>
          <a:bodyPr vert="horz"/>
          <a:lstStyle>
            <a:lvl1pPr marL="0" indent="0">
              <a:buNone/>
              <a:defRPr sz="2000" baseline="0">
                <a:latin typeface="Helvetica Neue"/>
                <a:cs typeface="Helvetica Neue"/>
              </a:defRPr>
            </a:lvl1pPr>
          </a:lstStyle>
          <a:p>
            <a:r>
              <a:rPr lang="en-US" dirty="0"/>
              <a:t>Drop picture here</a:t>
            </a:r>
          </a:p>
        </p:txBody>
      </p:sp>
      <p:sp>
        <p:nvSpPr>
          <p:cNvPr id="22" name="Text Placeholder 16"/>
          <p:cNvSpPr>
            <a:spLocks noGrp="1"/>
          </p:cNvSpPr>
          <p:nvPr>
            <p:ph type="body" sz="quarter" idx="25" hasCustomPrompt="1"/>
          </p:nvPr>
        </p:nvSpPr>
        <p:spPr>
          <a:xfrm>
            <a:off x="8185701" y="3430081"/>
            <a:ext cx="3738623" cy="449280"/>
          </a:xfrm>
          <a:prstGeom prst="rect">
            <a:avLst/>
          </a:prstGeom>
        </p:spPr>
        <p:txBody>
          <a:bodyPr vert="horz"/>
          <a:lstStyle>
            <a:lvl1pPr marL="0" indent="0">
              <a:buFont typeface="Arial"/>
              <a:buNone/>
              <a:defRPr sz="1200" b="1" baseline="0">
                <a:solidFill>
                  <a:srgbClr val="1294D3"/>
                </a:solidFill>
                <a:latin typeface="Helvetica Neue"/>
                <a:cs typeface="Helvetica Neue"/>
              </a:defRPr>
            </a:lvl1pPr>
          </a:lstStyle>
          <a:p>
            <a:pPr lvl="0"/>
            <a:r>
              <a:rPr lang="en-US" dirty="0"/>
              <a:t>EDIT SUB-HEADLINE 1</a:t>
            </a:r>
          </a:p>
        </p:txBody>
      </p:sp>
    </p:spTree>
    <p:extLst>
      <p:ext uri="{BB962C8B-B14F-4D97-AF65-F5344CB8AC3E}">
        <p14:creationId xmlns:p14="http://schemas.microsoft.com/office/powerpoint/2010/main" val="966991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5" name="Picture 4" descr="URA_Logo_mar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991" y="363860"/>
            <a:ext cx="1148364" cy="378851"/>
          </a:xfrm>
          <a:prstGeom prst="rect">
            <a:avLst/>
          </a:prstGeom>
        </p:spPr>
      </p:pic>
    </p:spTree>
    <p:extLst>
      <p:ext uri="{BB962C8B-B14F-4D97-AF65-F5344CB8AC3E}">
        <p14:creationId xmlns:p14="http://schemas.microsoft.com/office/powerpoint/2010/main" val="108364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3643A-CC6D-4976-893E-13F147B1D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165C7A-9B68-4B8E-8250-6E43AA8D96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ED847-E4D4-412D-A6A3-5B78BF978131}"/>
              </a:ext>
            </a:extLst>
          </p:cNvPr>
          <p:cNvSpPr>
            <a:spLocks noGrp="1"/>
          </p:cNvSpPr>
          <p:nvPr>
            <p:ph type="dt" sz="half" idx="10"/>
          </p:nvPr>
        </p:nvSpPr>
        <p:spPr/>
        <p:txBody>
          <a:bodyPr/>
          <a:lstStyle/>
          <a:p>
            <a:fld id="{29BB5316-1A08-474E-8A51-DE297179C8E4}" type="datetimeFigureOut">
              <a:rPr lang="en-US" smtClean="0"/>
              <a:t>7/17/2018</a:t>
            </a:fld>
            <a:endParaRPr lang="en-US"/>
          </a:p>
        </p:txBody>
      </p:sp>
      <p:sp>
        <p:nvSpPr>
          <p:cNvPr id="5" name="Footer Placeholder 4">
            <a:extLst>
              <a:ext uri="{FF2B5EF4-FFF2-40B4-BE49-F238E27FC236}">
                <a16:creationId xmlns:a16="http://schemas.microsoft.com/office/drawing/2014/main" id="{A750C5D4-9B2E-4904-AB27-F4246B585C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85E39E-6FEE-4EED-9C94-68EB01D171DC}"/>
              </a:ext>
            </a:extLst>
          </p:cNvPr>
          <p:cNvSpPr>
            <a:spLocks noGrp="1"/>
          </p:cNvSpPr>
          <p:nvPr>
            <p:ph type="sldNum" sz="quarter" idx="12"/>
          </p:nvPr>
        </p:nvSpPr>
        <p:spPr/>
        <p:txBody>
          <a:bodyPr/>
          <a:lstStyle/>
          <a:p>
            <a:fld id="{4574DDF4-C665-40A2-AE29-27792F144F2D}" type="slidenum">
              <a:rPr lang="en-US" smtClean="0"/>
              <a:t>‹#›</a:t>
            </a:fld>
            <a:endParaRPr lang="en-US"/>
          </a:p>
        </p:txBody>
      </p:sp>
    </p:spTree>
    <p:extLst>
      <p:ext uri="{BB962C8B-B14F-4D97-AF65-F5344CB8AC3E}">
        <p14:creationId xmlns:p14="http://schemas.microsoft.com/office/powerpoint/2010/main" val="3339309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679A9-DBFF-4EF3-ABC5-777DF0D085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4E608D-9968-4A59-8030-0232951332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F9A203-41A3-4FFA-8020-165C7948DF62}"/>
              </a:ext>
            </a:extLst>
          </p:cNvPr>
          <p:cNvSpPr>
            <a:spLocks noGrp="1"/>
          </p:cNvSpPr>
          <p:nvPr>
            <p:ph type="dt" sz="half" idx="10"/>
          </p:nvPr>
        </p:nvSpPr>
        <p:spPr/>
        <p:txBody>
          <a:bodyPr/>
          <a:lstStyle/>
          <a:p>
            <a:fld id="{29BB5316-1A08-474E-8A51-DE297179C8E4}" type="datetimeFigureOut">
              <a:rPr lang="en-US" smtClean="0"/>
              <a:t>7/17/2018</a:t>
            </a:fld>
            <a:endParaRPr lang="en-US"/>
          </a:p>
        </p:txBody>
      </p:sp>
      <p:sp>
        <p:nvSpPr>
          <p:cNvPr id="5" name="Footer Placeholder 4">
            <a:extLst>
              <a:ext uri="{FF2B5EF4-FFF2-40B4-BE49-F238E27FC236}">
                <a16:creationId xmlns:a16="http://schemas.microsoft.com/office/drawing/2014/main" id="{34B5FE9F-8B82-4116-A3FF-4A4970B0A8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95C4FE-645D-49A8-8388-9683CBB6FED9}"/>
              </a:ext>
            </a:extLst>
          </p:cNvPr>
          <p:cNvSpPr>
            <a:spLocks noGrp="1"/>
          </p:cNvSpPr>
          <p:nvPr>
            <p:ph type="sldNum" sz="quarter" idx="12"/>
          </p:nvPr>
        </p:nvSpPr>
        <p:spPr/>
        <p:txBody>
          <a:bodyPr/>
          <a:lstStyle/>
          <a:p>
            <a:fld id="{4574DDF4-C665-40A2-AE29-27792F144F2D}" type="slidenum">
              <a:rPr lang="en-US" smtClean="0"/>
              <a:t>‹#›</a:t>
            </a:fld>
            <a:endParaRPr lang="en-US"/>
          </a:p>
        </p:txBody>
      </p:sp>
    </p:spTree>
    <p:extLst>
      <p:ext uri="{BB962C8B-B14F-4D97-AF65-F5344CB8AC3E}">
        <p14:creationId xmlns:p14="http://schemas.microsoft.com/office/powerpoint/2010/main" val="1155325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EE665-FAD5-48E6-98F4-8647F40AFA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8A4EC2-B8C3-4063-9A06-2459C68260B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1A6C24-3399-4474-9A29-948FD6E9633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5A6357-03B9-4185-9D65-A489FDD488C2}"/>
              </a:ext>
            </a:extLst>
          </p:cNvPr>
          <p:cNvSpPr>
            <a:spLocks noGrp="1"/>
          </p:cNvSpPr>
          <p:nvPr>
            <p:ph type="dt" sz="half" idx="10"/>
          </p:nvPr>
        </p:nvSpPr>
        <p:spPr/>
        <p:txBody>
          <a:bodyPr/>
          <a:lstStyle/>
          <a:p>
            <a:fld id="{29BB5316-1A08-474E-8A51-DE297179C8E4}" type="datetimeFigureOut">
              <a:rPr lang="en-US" smtClean="0"/>
              <a:t>7/17/2018</a:t>
            </a:fld>
            <a:endParaRPr lang="en-US"/>
          </a:p>
        </p:txBody>
      </p:sp>
      <p:sp>
        <p:nvSpPr>
          <p:cNvPr id="6" name="Footer Placeholder 5">
            <a:extLst>
              <a:ext uri="{FF2B5EF4-FFF2-40B4-BE49-F238E27FC236}">
                <a16:creationId xmlns:a16="http://schemas.microsoft.com/office/drawing/2014/main" id="{7D87A213-6B08-436A-B26A-C1B53A5FC2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EBE9F7-1EA3-48DF-A535-79E5D95691E5}"/>
              </a:ext>
            </a:extLst>
          </p:cNvPr>
          <p:cNvSpPr>
            <a:spLocks noGrp="1"/>
          </p:cNvSpPr>
          <p:nvPr>
            <p:ph type="sldNum" sz="quarter" idx="12"/>
          </p:nvPr>
        </p:nvSpPr>
        <p:spPr/>
        <p:txBody>
          <a:bodyPr/>
          <a:lstStyle/>
          <a:p>
            <a:fld id="{4574DDF4-C665-40A2-AE29-27792F144F2D}" type="slidenum">
              <a:rPr lang="en-US" smtClean="0"/>
              <a:t>‹#›</a:t>
            </a:fld>
            <a:endParaRPr lang="en-US"/>
          </a:p>
        </p:txBody>
      </p:sp>
    </p:spTree>
    <p:extLst>
      <p:ext uri="{BB962C8B-B14F-4D97-AF65-F5344CB8AC3E}">
        <p14:creationId xmlns:p14="http://schemas.microsoft.com/office/powerpoint/2010/main" val="85043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2DEEC-BE61-49D8-915C-EDCECB4407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A67A5C-997C-4725-A14E-7B36563CDF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7AF6668-2998-4C02-B805-0B7C1FBB8BD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914C13-D1AB-458B-9451-A355CDD6D6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6CF13E-842E-412E-A8FC-8DF3480F799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6D2D60-ABDB-480E-A074-BE26A2751B82}"/>
              </a:ext>
            </a:extLst>
          </p:cNvPr>
          <p:cNvSpPr>
            <a:spLocks noGrp="1"/>
          </p:cNvSpPr>
          <p:nvPr>
            <p:ph type="dt" sz="half" idx="10"/>
          </p:nvPr>
        </p:nvSpPr>
        <p:spPr/>
        <p:txBody>
          <a:bodyPr/>
          <a:lstStyle/>
          <a:p>
            <a:fld id="{29BB5316-1A08-474E-8A51-DE297179C8E4}" type="datetimeFigureOut">
              <a:rPr lang="en-US" smtClean="0"/>
              <a:t>7/17/2018</a:t>
            </a:fld>
            <a:endParaRPr lang="en-US"/>
          </a:p>
        </p:txBody>
      </p:sp>
      <p:sp>
        <p:nvSpPr>
          <p:cNvPr id="8" name="Footer Placeholder 7">
            <a:extLst>
              <a:ext uri="{FF2B5EF4-FFF2-40B4-BE49-F238E27FC236}">
                <a16:creationId xmlns:a16="http://schemas.microsoft.com/office/drawing/2014/main" id="{BDDA0E42-E4C9-4E74-BB12-99220BB971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A1FDB0-4BDB-489A-9AA7-FBA47CFDE1CD}"/>
              </a:ext>
            </a:extLst>
          </p:cNvPr>
          <p:cNvSpPr>
            <a:spLocks noGrp="1"/>
          </p:cNvSpPr>
          <p:nvPr>
            <p:ph type="sldNum" sz="quarter" idx="12"/>
          </p:nvPr>
        </p:nvSpPr>
        <p:spPr/>
        <p:txBody>
          <a:bodyPr/>
          <a:lstStyle/>
          <a:p>
            <a:fld id="{4574DDF4-C665-40A2-AE29-27792F144F2D}" type="slidenum">
              <a:rPr lang="en-US" smtClean="0"/>
              <a:t>‹#›</a:t>
            </a:fld>
            <a:endParaRPr lang="en-US"/>
          </a:p>
        </p:txBody>
      </p:sp>
    </p:spTree>
    <p:extLst>
      <p:ext uri="{BB962C8B-B14F-4D97-AF65-F5344CB8AC3E}">
        <p14:creationId xmlns:p14="http://schemas.microsoft.com/office/powerpoint/2010/main" val="1895225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47338-5912-4477-983E-739509E2B9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17F1C7-8E01-4A31-BBF2-E914E18B612A}"/>
              </a:ext>
            </a:extLst>
          </p:cNvPr>
          <p:cNvSpPr>
            <a:spLocks noGrp="1"/>
          </p:cNvSpPr>
          <p:nvPr>
            <p:ph type="dt" sz="half" idx="10"/>
          </p:nvPr>
        </p:nvSpPr>
        <p:spPr/>
        <p:txBody>
          <a:bodyPr/>
          <a:lstStyle/>
          <a:p>
            <a:fld id="{29BB5316-1A08-474E-8A51-DE297179C8E4}" type="datetimeFigureOut">
              <a:rPr lang="en-US" smtClean="0"/>
              <a:t>7/17/2018</a:t>
            </a:fld>
            <a:endParaRPr lang="en-US"/>
          </a:p>
        </p:txBody>
      </p:sp>
      <p:sp>
        <p:nvSpPr>
          <p:cNvPr id="4" name="Footer Placeholder 3">
            <a:extLst>
              <a:ext uri="{FF2B5EF4-FFF2-40B4-BE49-F238E27FC236}">
                <a16:creationId xmlns:a16="http://schemas.microsoft.com/office/drawing/2014/main" id="{BBEEB420-FBF5-4580-9D2E-5335AD358F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2480AC-ABE9-4591-9FF0-DF0C6BB1434F}"/>
              </a:ext>
            </a:extLst>
          </p:cNvPr>
          <p:cNvSpPr>
            <a:spLocks noGrp="1"/>
          </p:cNvSpPr>
          <p:nvPr>
            <p:ph type="sldNum" sz="quarter" idx="12"/>
          </p:nvPr>
        </p:nvSpPr>
        <p:spPr/>
        <p:txBody>
          <a:bodyPr/>
          <a:lstStyle/>
          <a:p>
            <a:fld id="{4574DDF4-C665-40A2-AE29-27792F144F2D}" type="slidenum">
              <a:rPr lang="en-US" smtClean="0"/>
              <a:t>‹#›</a:t>
            </a:fld>
            <a:endParaRPr lang="en-US"/>
          </a:p>
        </p:txBody>
      </p:sp>
    </p:spTree>
    <p:extLst>
      <p:ext uri="{BB962C8B-B14F-4D97-AF65-F5344CB8AC3E}">
        <p14:creationId xmlns:p14="http://schemas.microsoft.com/office/powerpoint/2010/main" val="429976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ED98C6-8470-4B09-9B3E-E99BF7D0F0A5}"/>
              </a:ext>
            </a:extLst>
          </p:cNvPr>
          <p:cNvSpPr>
            <a:spLocks noGrp="1"/>
          </p:cNvSpPr>
          <p:nvPr>
            <p:ph type="dt" sz="half" idx="10"/>
          </p:nvPr>
        </p:nvSpPr>
        <p:spPr/>
        <p:txBody>
          <a:bodyPr/>
          <a:lstStyle/>
          <a:p>
            <a:fld id="{29BB5316-1A08-474E-8A51-DE297179C8E4}" type="datetimeFigureOut">
              <a:rPr lang="en-US" smtClean="0"/>
              <a:t>7/17/2018</a:t>
            </a:fld>
            <a:endParaRPr lang="en-US"/>
          </a:p>
        </p:txBody>
      </p:sp>
      <p:sp>
        <p:nvSpPr>
          <p:cNvPr id="3" name="Footer Placeholder 2">
            <a:extLst>
              <a:ext uri="{FF2B5EF4-FFF2-40B4-BE49-F238E27FC236}">
                <a16:creationId xmlns:a16="http://schemas.microsoft.com/office/drawing/2014/main" id="{E579E5E2-0DA4-4DC4-BF9A-FBD7BE8015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A2CA25-FB24-4BE3-AA69-755AAAAD1341}"/>
              </a:ext>
            </a:extLst>
          </p:cNvPr>
          <p:cNvSpPr>
            <a:spLocks noGrp="1"/>
          </p:cNvSpPr>
          <p:nvPr>
            <p:ph type="sldNum" sz="quarter" idx="12"/>
          </p:nvPr>
        </p:nvSpPr>
        <p:spPr/>
        <p:txBody>
          <a:bodyPr/>
          <a:lstStyle/>
          <a:p>
            <a:fld id="{4574DDF4-C665-40A2-AE29-27792F144F2D}" type="slidenum">
              <a:rPr lang="en-US" smtClean="0"/>
              <a:t>‹#›</a:t>
            </a:fld>
            <a:endParaRPr lang="en-US"/>
          </a:p>
        </p:txBody>
      </p:sp>
    </p:spTree>
    <p:extLst>
      <p:ext uri="{BB962C8B-B14F-4D97-AF65-F5344CB8AC3E}">
        <p14:creationId xmlns:p14="http://schemas.microsoft.com/office/powerpoint/2010/main" val="2889584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A9EE8-43B4-41B8-BF58-920400202A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048375-83DE-4AE6-A75F-0E4FD33593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7B05AC-13CE-4EF0-8E0C-609FD2B0B9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CE67F6-25EC-4D7C-B61E-2D39A8846840}"/>
              </a:ext>
            </a:extLst>
          </p:cNvPr>
          <p:cNvSpPr>
            <a:spLocks noGrp="1"/>
          </p:cNvSpPr>
          <p:nvPr>
            <p:ph type="dt" sz="half" idx="10"/>
          </p:nvPr>
        </p:nvSpPr>
        <p:spPr/>
        <p:txBody>
          <a:bodyPr/>
          <a:lstStyle/>
          <a:p>
            <a:fld id="{29BB5316-1A08-474E-8A51-DE297179C8E4}" type="datetimeFigureOut">
              <a:rPr lang="en-US" smtClean="0"/>
              <a:t>7/17/2018</a:t>
            </a:fld>
            <a:endParaRPr lang="en-US"/>
          </a:p>
        </p:txBody>
      </p:sp>
      <p:sp>
        <p:nvSpPr>
          <p:cNvPr id="6" name="Footer Placeholder 5">
            <a:extLst>
              <a:ext uri="{FF2B5EF4-FFF2-40B4-BE49-F238E27FC236}">
                <a16:creationId xmlns:a16="http://schemas.microsoft.com/office/drawing/2014/main" id="{0C68D27F-F506-47CB-BE00-0C7ED5011F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A6D57F-BB6F-4A23-812C-EDCF5364BCCB}"/>
              </a:ext>
            </a:extLst>
          </p:cNvPr>
          <p:cNvSpPr>
            <a:spLocks noGrp="1"/>
          </p:cNvSpPr>
          <p:nvPr>
            <p:ph type="sldNum" sz="quarter" idx="12"/>
          </p:nvPr>
        </p:nvSpPr>
        <p:spPr/>
        <p:txBody>
          <a:bodyPr/>
          <a:lstStyle/>
          <a:p>
            <a:fld id="{4574DDF4-C665-40A2-AE29-27792F144F2D}" type="slidenum">
              <a:rPr lang="en-US" smtClean="0"/>
              <a:t>‹#›</a:t>
            </a:fld>
            <a:endParaRPr lang="en-US"/>
          </a:p>
        </p:txBody>
      </p:sp>
    </p:spTree>
    <p:extLst>
      <p:ext uri="{BB962C8B-B14F-4D97-AF65-F5344CB8AC3E}">
        <p14:creationId xmlns:p14="http://schemas.microsoft.com/office/powerpoint/2010/main" val="211849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365E5-6B2D-46E2-8D9E-C88641361A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62BFFF-4BDA-4040-82BE-5F77CEE1FB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3662BF-3EDE-4872-8802-C1991813A8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C42CDB-3728-4ECA-A51E-338C5DDD412A}"/>
              </a:ext>
            </a:extLst>
          </p:cNvPr>
          <p:cNvSpPr>
            <a:spLocks noGrp="1"/>
          </p:cNvSpPr>
          <p:nvPr>
            <p:ph type="dt" sz="half" idx="10"/>
          </p:nvPr>
        </p:nvSpPr>
        <p:spPr/>
        <p:txBody>
          <a:bodyPr/>
          <a:lstStyle/>
          <a:p>
            <a:fld id="{29BB5316-1A08-474E-8A51-DE297179C8E4}" type="datetimeFigureOut">
              <a:rPr lang="en-US" smtClean="0"/>
              <a:t>7/17/2018</a:t>
            </a:fld>
            <a:endParaRPr lang="en-US"/>
          </a:p>
        </p:txBody>
      </p:sp>
      <p:sp>
        <p:nvSpPr>
          <p:cNvPr id="6" name="Footer Placeholder 5">
            <a:extLst>
              <a:ext uri="{FF2B5EF4-FFF2-40B4-BE49-F238E27FC236}">
                <a16:creationId xmlns:a16="http://schemas.microsoft.com/office/drawing/2014/main" id="{C80F3655-5F8D-400D-BDA6-DC317B6B3F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10BBF3-42B0-404A-A5D0-70F99A035824}"/>
              </a:ext>
            </a:extLst>
          </p:cNvPr>
          <p:cNvSpPr>
            <a:spLocks noGrp="1"/>
          </p:cNvSpPr>
          <p:nvPr>
            <p:ph type="sldNum" sz="quarter" idx="12"/>
          </p:nvPr>
        </p:nvSpPr>
        <p:spPr/>
        <p:txBody>
          <a:bodyPr/>
          <a:lstStyle/>
          <a:p>
            <a:fld id="{4574DDF4-C665-40A2-AE29-27792F144F2D}" type="slidenum">
              <a:rPr lang="en-US" smtClean="0"/>
              <a:t>‹#›</a:t>
            </a:fld>
            <a:endParaRPr lang="en-US"/>
          </a:p>
        </p:txBody>
      </p:sp>
    </p:spTree>
    <p:extLst>
      <p:ext uri="{BB962C8B-B14F-4D97-AF65-F5344CB8AC3E}">
        <p14:creationId xmlns:p14="http://schemas.microsoft.com/office/powerpoint/2010/main" val="3994558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854393-04A6-4E4F-AD76-2492591F12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EAC49A-5984-4535-B149-AAAC958B3C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0949ED-CE7A-4098-AE69-F7EF2CD22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B5316-1A08-474E-8A51-DE297179C8E4}" type="datetimeFigureOut">
              <a:rPr lang="en-US" smtClean="0"/>
              <a:t>7/17/2018</a:t>
            </a:fld>
            <a:endParaRPr lang="en-US"/>
          </a:p>
        </p:txBody>
      </p:sp>
      <p:sp>
        <p:nvSpPr>
          <p:cNvPr id="5" name="Footer Placeholder 4">
            <a:extLst>
              <a:ext uri="{FF2B5EF4-FFF2-40B4-BE49-F238E27FC236}">
                <a16:creationId xmlns:a16="http://schemas.microsoft.com/office/drawing/2014/main" id="{3387B75B-A0AD-4A62-97DC-44D4BD5C7C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5C0C05-0415-47B4-BDBF-95D3F4F574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4DDF4-C665-40A2-AE29-27792F144F2D}" type="slidenum">
              <a:rPr lang="en-US" smtClean="0"/>
              <a:t>‹#›</a:t>
            </a:fld>
            <a:endParaRPr lang="en-US"/>
          </a:p>
        </p:txBody>
      </p:sp>
    </p:spTree>
    <p:extLst>
      <p:ext uri="{BB962C8B-B14F-4D97-AF65-F5344CB8AC3E}">
        <p14:creationId xmlns:p14="http://schemas.microsoft.com/office/powerpoint/2010/main" val="306231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769281"/>
            <a:ext cx="12192000" cy="2088721"/>
          </a:xfrm>
          <a:prstGeom prst="rect">
            <a:avLst/>
          </a:prstGeom>
          <a:solidFill>
            <a:srgbClr val="1294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786949" y="5150318"/>
            <a:ext cx="3424905" cy="477054"/>
          </a:xfrm>
          <a:prstGeom prst="rect">
            <a:avLst/>
          </a:prstGeom>
          <a:noFill/>
        </p:spPr>
        <p:txBody>
          <a:bodyPr wrap="square" rtlCol="0">
            <a:spAutoFit/>
          </a:bodyPr>
          <a:lstStyle/>
          <a:p>
            <a:r>
              <a:rPr lang="en-US" sz="2500" b="1" dirty="0">
                <a:solidFill>
                  <a:srgbClr val="F9D616"/>
                </a:solidFill>
                <a:latin typeface="Helvetica Neue Medium"/>
                <a:cs typeface="Helvetica Neue Medium"/>
              </a:rPr>
              <a:t>July 16, 2018</a:t>
            </a:r>
          </a:p>
        </p:txBody>
      </p:sp>
      <p:sp>
        <p:nvSpPr>
          <p:cNvPr id="12" name="Text Placeholder 13"/>
          <p:cNvSpPr>
            <a:spLocks noGrp="1"/>
          </p:cNvSpPr>
          <p:nvPr/>
        </p:nvSpPr>
        <p:spPr>
          <a:xfrm>
            <a:off x="219041" y="2238885"/>
            <a:ext cx="5992813" cy="1917700"/>
          </a:xfrm>
          <a:prstGeom prst="rect">
            <a:avLst/>
          </a:prstGeom>
        </p:spPr>
        <p:txBody>
          <a:bodyPr vert="horz"/>
          <a:lstStyle>
            <a:lvl1pPr marL="0" indent="0" algn="l" defTabSz="457200" rtl="0" eaLnBrk="1" latinLnBrk="0" hangingPunct="1">
              <a:lnSpc>
                <a:spcPct val="60000"/>
              </a:lnSpc>
              <a:spcBef>
                <a:spcPct val="20000"/>
              </a:spcBef>
              <a:buFont typeface="Arial"/>
              <a:buNone/>
              <a:defRPr sz="5000" b="1" kern="1200">
                <a:solidFill>
                  <a:schemeClr val="bg1">
                    <a:lumMod val="95000"/>
                  </a:schemeClr>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US" sz="6000" dirty="0">
                <a:solidFill>
                  <a:srgbClr val="F9D616"/>
                </a:solidFill>
                <a:effectLst>
                  <a:outerShdw blurRad="50800" dist="38100" dir="5400000" algn="t" rotWithShape="0">
                    <a:prstClr val="black">
                      <a:alpha val="40000"/>
                    </a:prstClr>
                  </a:outerShdw>
                </a:effectLst>
              </a:rPr>
              <a:t>Board Meeting</a:t>
            </a:r>
          </a:p>
        </p:txBody>
      </p:sp>
      <p:pic>
        <p:nvPicPr>
          <p:cNvPr id="14" name="Picture 13" descr="Flag-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2951" y="4942080"/>
            <a:ext cx="1636750" cy="2029570"/>
          </a:xfrm>
          <a:prstGeom prst="rect">
            <a:avLst/>
          </a:prstGeom>
        </p:spPr>
      </p:pic>
      <p:sp>
        <p:nvSpPr>
          <p:cNvPr id="2" name="Rectangle 1">
            <a:extLst>
              <a:ext uri="{FF2B5EF4-FFF2-40B4-BE49-F238E27FC236}">
                <a16:creationId xmlns:a16="http://schemas.microsoft.com/office/drawing/2014/main" id="{882197F3-7D26-4FA9-BE38-E26E62B62AA5}"/>
              </a:ext>
            </a:extLst>
          </p:cNvPr>
          <p:cNvSpPr/>
          <p:nvPr/>
        </p:nvSpPr>
        <p:spPr>
          <a:xfrm>
            <a:off x="372862" y="177553"/>
            <a:ext cx="1313895" cy="63919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URA_Logo_Horizontal_REVERSED.eps">
            <a:extLst>
              <a:ext uri="{FF2B5EF4-FFF2-40B4-BE49-F238E27FC236}">
                <a16:creationId xmlns:a16="http://schemas.microsoft.com/office/drawing/2014/main" id="{ADB21098-1F12-4A83-8B01-8605E2459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8898" y="5744175"/>
            <a:ext cx="3281006" cy="780434"/>
          </a:xfrm>
          <a:prstGeom prst="rect">
            <a:avLst/>
          </a:prstGeom>
        </p:spPr>
      </p:pic>
      <p:pic>
        <p:nvPicPr>
          <p:cNvPr id="10" name="Picture 9">
            <a:extLst>
              <a:ext uri="{FF2B5EF4-FFF2-40B4-BE49-F238E27FC236}">
                <a16:creationId xmlns:a16="http://schemas.microsoft.com/office/drawing/2014/main" id="{92A1F00F-6CDC-4460-8959-5632898217FC}"/>
              </a:ext>
            </a:extLst>
          </p:cNvPr>
          <p:cNvPicPr>
            <a:picLocks noChangeAspect="1"/>
          </p:cNvPicPr>
          <p:nvPr/>
        </p:nvPicPr>
        <p:blipFill>
          <a:blip r:embed="rId4"/>
          <a:stretch>
            <a:fillRect/>
          </a:stretch>
        </p:blipFill>
        <p:spPr>
          <a:xfrm>
            <a:off x="6315012" y="27250"/>
            <a:ext cx="5813592" cy="4655632"/>
          </a:xfrm>
          <a:prstGeom prst="rect">
            <a:avLst/>
          </a:prstGeom>
        </p:spPr>
      </p:pic>
      <p:pic>
        <p:nvPicPr>
          <p:cNvPr id="15" name="Picture 14">
            <a:extLst>
              <a:ext uri="{FF2B5EF4-FFF2-40B4-BE49-F238E27FC236}">
                <a16:creationId xmlns:a16="http://schemas.microsoft.com/office/drawing/2014/main" id="{1320E121-2A09-4A63-8EF6-00DA1E179CBC}"/>
              </a:ext>
            </a:extLst>
          </p:cNvPr>
          <p:cNvPicPr>
            <a:picLocks noChangeAspect="1"/>
          </p:cNvPicPr>
          <p:nvPr/>
        </p:nvPicPr>
        <p:blipFill>
          <a:blip r:embed="rId5"/>
          <a:stretch>
            <a:fillRect/>
          </a:stretch>
        </p:blipFill>
        <p:spPr>
          <a:xfrm>
            <a:off x="8566737" y="1824707"/>
            <a:ext cx="307437" cy="307437"/>
          </a:xfrm>
          <a:prstGeom prst="rect">
            <a:avLst/>
          </a:prstGeom>
        </p:spPr>
      </p:pic>
    </p:spTree>
    <p:extLst>
      <p:ext uri="{BB962C8B-B14F-4D97-AF65-F5344CB8AC3E}">
        <p14:creationId xmlns:p14="http://schemas.microsoft.com/office/powerpoint/2010/main" val="850384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5548F2E-F43F-44C2-AB98-2183CE0DE190}"/>
              </a:ext>
            </a:extLst>
          </p:cNvPr>
          <p:cNvPicPr>
            <a:picLocks noChangeAspect="1"/>
          </p:cNvPicPr>
          <p:nvPr/>
        </p:nvPicPr>
        <p:blipFill>
          <a:blip r:embed="rId2"/>
          <a:stretch>
            <a:fillRect/>
          </a:stretch>
        </p:blipFill>
        <p:spPr>
          <a:xfrm>
            <a:off x="10656521" y="5695122"/>
            <a:ext cx="1408228" cy="1041362"/>
          </a:xfrm>
          <a:prstGeom prst="rect">
            <a:avLst/>
          </a:prstGeom>
        </p:spPr>
      </p:pic>
      <p:sp>
        <p:nvSpPr>
          <p:cNvPr id="48" name="Text Placeholder 11">
            <a:extLst>
              <a:ext uri="{FF2B5EF4-FFF2-40B4-BE49-F238E27FC236}">
                <a16:creationId xmlns:a16="http://schemas.microsoft.com/office/drawing/2014/main" id="{EEDB1ED9-233A-4AC3-8F7A-4293B6A1A53A}"/>
              </a:ext>
            </a:extLst>
          </p:cNvPr>
          <p:cNvSpPr txBox="1">
            <a:spLocks/>
          </p:cNvSpPr>
          <p:nvPr/>
        </p:nvSpPr>
        <p:spPr>
          <a:xfrm>
            <a:off x="1233970" y="1729481"/>
            <a:ext cx="9211109" cy="4628957"/>
          </a:xfrm>
          <a:prstGeom prst="rect">
            <a:avLst/>
          </a:prstGeom>
        </p:spPr>
        <p:txBody>
          <a:bodyPr vert="horz"/>
          <a:lstStyle>
            <a:lvl1pPr marL="0" indent="0" algn="l" defTabSz="457200" rtl="0" eaLnBrk="1" latinLnBrk="0" hangingPunct="1">
              <a:spcBef>
                <a:spcPct val="20000"/>
              </a:spcBef>
              <a:buFont typeface="Arial"/>
              <a:buNone/>
              <a:defRPr sz="1600" b="1" kern="1200">
                <a:solidFill>
                  <a:srgbClr val="1294D3"/>
                </a:solidFill>
                <a:latin typeface="Helvetica Neue"/>
                <a:ea typeface="+mn-ea"/>
                <a:cs typeface="Helvetica Neue"/>
              </a:defRPr>
            </a:lvl1pPr>
            <a:lvl2pPr marL="742950" indent="-285750" algn="l" defTabSz="457200" rtl="0" eaLnBrk="1" latinLnBrk="0" hangingPunct="1">
              <a:spcBef>
                <a:spcPct val="20000"/>
              </a:spcBef>
              <a:buFont typeface="Arial"/>
              <a:buChar char="–"/>
              <a:defRPr sz="1600" kern="1200">
                <a:solidFill>
                  <a:srgbClr val="1294D3"/>
                </a:solidFill>
                <a:latin typeface="Helvetica Neue"/>
                <a:ea typeface="+mn-ea"/>
                <a:cs typeface="Helvetica Neue"/>
              </a:defRPr>
            </a:lvl2pPr>
            <a:lvl3pPr marL="1143000" indent="-228600" algn="l" defTabSz="457200" rtl="0" eaLnBrk="1" latinLnBrk="0" hangingPunct="1">
              <a:spcBef>
                <a:spcPct val="20000"/>
              </a:spcBef>
              <a:buFont typeface="Arial"/>
              <a:buChar char="•"/>
              <a:defRPr sz="1400" kern="1200">
                <a:solidFill>
                  <a:srgbClr val="1294D3"/>
                </a:solidFill>
                <a:latin typeface="Helvetica Neue"/>
                <a:ea typeface="+mn-ea"/>
                <a:cs typeface="Helvetica Neue"/>
              </a:defRPr>
            </a:lvl3pPr>
            <a:lvl4pPr marL="1600200" indent="-228600" algn="l" defTabSz="457200" rtl="0" eaLnBrk="1" latinLnBrk="0" hangingPunct="1">
              <a:spcBef>
                <a:spcPct val="20000"/>
              </a:spcBef>
              <a:buFont typeface="Arial"/>
              <a:buChar char="–"/>
              <a:defRPr sz="1200" kern="1200">
                <a:solidFill>
                  <a:srgbClr val="1294D3"/>
                </a:solidFill>
                <a:latin typeface="Helvetica Neue"/>
                <a:ea typeface="+mn-ea"/>
                <a:cs typeface="Helvetica Neue"/>
              </a:defRPr>
            </a:lvl4pPr>
            <a:lvl5pPr marL="2057400" indent="-228600" algn="l" defTabSz="457200" rtl="0" eaLnBrk="1" latinLnBrk="0" hangingPunct="1">
              <a:spcBef>
                <a:spcPct val="20000"/>
              </a:spcBef>
              <a:buFont typeface="Arial"/>
              <a:buChar char="»"/>
              <a:defRPr sz="1000" kern="1200">
                <a:solidFill>
                  <a:srgbClr val="1294D3"/>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07000"/>
              </a:lnSpc>
              <a:spcAft>
                <a:spcPts val="800"/>
              </a:spcAft>
              <a:buFont typeface="Arial" panose="020B0604020202020204" pitchFamily="34" charset="0"/>
              <a:buChar char="•"/>
            </a:pPr>
            <a:endParaRPr lang="en-US" sz="2400" dirty="0"/>
          </a:p>
        </p:txBody>
      </p:sp>
      <p:grpSp>
        <p:nvGrpSpPr>
          <p:cNvPr id="56" name="Group 55">
            <a:extLst>
              <a:ext uri="{FF2B5EF4-FFF2-40B4-BE49-F238E27FC236}">
                <a16:creationId xmlns:a16="http://schemas.microsoft.com/office/drawing/2014/main" id="{2BB804F4-91E1-4BF5-B543-A89CBB2424C1}"/>
              </a:ext>
            </a:extLst>
          </p:cNvPr>
          <p:cNvGrpSpPr/>
          <p:nvPr/>
        </p:nvGrpSpPr>
        <p:grpSpPr>
          <a:xfrm>
            <a:off x="11968120" y="260821"/>
            <a:ext cx="218485" cy="469338"/>
            <a:chOff x="11968120" y="260821"/>
            <a:chExt cx="218485" cy="469338"/>
          </a:xfrm>
        </p:grpSpPr>
        <p:cxnSp>
          <p:nvCxnSpPr>
            <p:cNvPr id="51" name="Straight Connector 50">
              <a:extLst>
                <a:ext uri="{FF2B5EF4-FFF2-40B4-BE49-F238E27FC236}">
                  <a16:creationId xmlns:a16="http://schemas.microsoft.com/office/drawing/2014/main" id="{CBC2AA56-A67D-4407-8D43-030108381C1F}"/>
                </a:ext>
              </a:extLst>
            </p:cNvPr>
            <p:cNvCxnSpPr>
              <a:cxnSpLocks/>
            </p:cNvCxnSpPr>
            <p:nvPr/>
          </p:nvCxnSpPr>
          <p:spPr>
            <a:xfrm>
              <a:off x="11968120" y="260821"/>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3357CAED-FA0B-407D-B503-0DD59A60E2B2}"/>
                </a:ext>
              </a:extLst>
            </p:cNvPr>
            <p:cNvCxnSpPr>
              <a:cxnSpLocks/>
            </p:cNvCxnSpPr>
            <p:nvPr/>
          </p:nvCxnSpPr>
          <p:spPr>
            <a:xfrm flipH="1">
              <a:off x="11968120" y="503582"/>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Group 59">
            <a:extLst>
              <a:ext uri="{FF2B5EF4-FFF2-40B4-BE49-F238E27FC236}">
                <a16:creationId xmlns:a16="http://schemas.microsoft.com/office/drawing/2014/main" id="{8F40FAED-59C1-4126-B44F-9D59548C0130}"/>
              </a:ext>
            </a:extLst>
          </p:cNvPr>
          <p:cNvGrpSpPr/>
          <p:nvPr/>
        </p:nvGrpSpPr>
        <p:grpSpPr>
          <a:xfrm>
            <a:off x="2586849" y="260821"/>
            <a:ext cx="218485" cy="469338"/>
            <a:chOff x="11968120" y="1078663"/>
            <a:chExt cx="218485" cy="469338"/>
          </a:xfrm>
        </p:grpSpPr>
        <p:cxnSp>
          <p:nvCxnSpPr>
            <p:cNvPr id="61" name="Straight Connector 60">
              <a:extLst>
                <a:ext uri="{FF2B5EF4-FFF2-40B4-BE49-F238E27FC236}">
                  <a16:creationId xmlns:a16="http://schemas.microsoft.com/office/drawing/2014/main" id="{8FE7C022-3340-4ADE-9996-717DFF2AC7F3}"/>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DBD3B9DC-0214-4068-AADB-5EAFE32C5A7B}"/>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Group 62">
            <a:extLst>
              <a:ext uri="{FF2B5EF4-FFF2-40B4-BE49-F238E27FC236}">
                <a16:creationId xmlns:a16="http://schemas.microsoft.com/office/drawing/2014/main" id="{36300A9C-5D02-4799-9E83-335B9C7DE5AB}"/>
              </a:ext>
            </a:extLst>
          </p:cNvPr>
          <p:cNvGrpSpPr/>
          <p:nvPr/>
        </p:nvGrpSpPr>
        <p:grpSpPr>
          <a:xfrm>
            <a:off x="4216605" y="260821"/>
            <a:ext cx="218485" cy="469338"/>
            <a:chOff x="11968120" y="1078663"/>
            <a:chExt cx="218485" cy="469338"/>
          </a:xfrm>
        </p:grpSpPr>
        <p:cxnSp>
          <p:nvCxnSpPr>
            <p:cNvPr id="64" name="Straight Connector 63">
              <a:extLst>
                <a:ext uri="{FF2B5EF4-FFF2-40B4-BE49-F238E27FC236}">
                  <a16:creationId xmlns:a16="http://schemas.microsoft.com/office/drawing/2014/main" id="{02E6257A-5635-4F0C-A1C6-CBE0460352A4}"/>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4B027128-EB73-480E-9E5A-9F1EB253CF46}"/>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 name="Group 65">
            <a:extLst>
              <a:ext uri="{FF2B5EF4-FFF2-40B4-BE49-F238E27FC236}">
                <a16:creationId xmlns:a16="http://schemas.microsoft.com/office/drawing/2014/main" id="{348F046E-8F39-437F-B521-0A90FC4DB5B1}"/>
              </a:ext>
            </a:extLst>
          </p:cNvPr>
          <p:cNvGrpSpPr/>
          <p:nvPr/>
        </p:nvGrpSpPr>
        <p:grpSpPr>
          <a:xfrm>
            <a:off x="5846361" y="260821"/>
            <a:ext cx="218485" cy="469338"/>
            <a:chOff x="11968120" y="1078663"/>
            <a:chExt cx="218485" cy="469338"/>
          </a:xfrm>
        </p:grpSpPr>
        <p:cxnSp>
          <p:nvCxnSpPr>
            <p:cNvPr id="67" name="Straight Connector 66">
              <a:extLst>
                <a:ext uri="{FF2B5EF4-FFF2-40B4-BE49-F238E27FC236}">
                  <a16:creationId xmlns:a16="http://schemas.microsoft.com/office/drawing/2014/main" id="{EBD3827C-30F7-4D7B-B86E-21F330705FD6}"/>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574214C-364D-4A72-AE32-02AF47361DBF}"/>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Group 68">
            <a:extLst>
              <a:ext uri="{FF2B5EF4-FFF2-40B4-BE49-F238E27FC236}">
                <a16:creationId xmlns:a16="http://schemas.microsoft.com/office/drawing/2014/main" id="{C252D51F-7051-4AE7-8287-98EEE0B980FF}"/>
              </a:ext>
            </a:extLst>
          </p:cNvPr>
          <p:cNvGrpSpPr/>
          <p:nvPr/>
        </p:nvGrpSpPr>
        <p:grpSpPr>
          <a:xfrm>
            <a:off x="7476117" y="260821"/>
            <a:ext cx="218485" cy="469338"/>
            <a:chOff x="11968120" y="1078663"/>
            <a:chExt cx="218485" cy="469338"/>
          </a:xfrm>
        </p:grpSpPr>
        <p:cxnSp>
          <p:nvCxnSpPr>
            <p:cNvPr id="70" name="Straight Connector 69">
              <a:extLst>
                <a:ext uri="{FF2B5EF4-FFF2-40B4-BE49-F238E27FC236}">
                  <a16:creationId xmlns:a16="http://schemas.microsoft.com/office/drawing/2014/main" id="{D1FC6D0F-9D09-417E-B9B1-AD55E471846A}"/>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859A173-FD66-4D85-A18C-A1FBF5A9FB3E}"/>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a:extLst>
              <a:ext uri="{FF2B5EF4-FFF2-40B4-BE49-F238E27FC236}">
                <a16:creationId xmlns:a16="http://schemas.microsoft.com/office/drawing/2014/main" id="{E24AB6F9-0938-444C-86A1-814ABD292558}"/>
              </a:ext>
            </a:extLst>
          </p:cNvPr>
          <p:cNvGrpSpPr/>
          <p:nvPr/>
        </p:nvGrpSpPr>
        <p:grpSpPr>
          <a:xfrm>
            <a:off x="9105873" y="260821"/>
            <a:ext cx="218485" cy="469338"/>
            <a:chOff x="11968120" y="1078663"/>
            <a:chExt cx="218485" cy="469338"/>
          </a:xfrm>
        </p:grpSpPr>
        <p:cxnSp>
          <p:nvCxnSpPr>
            <p:cNvPr id="73" name="Straight Connector 72">
              <a:extLst>
                <a:ext uri="{FF2B5EF4-FFF2-40B4-BE49-F238E27FC236}">
                  <a16:creationId xmlns:a16="http://schemas.microsoft.com/office/drawing/2014/main" id="{F7044574-3A2C-4345-B13E-1B6F7C7D0830}"/>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89DE9851-E260-4D15-95ED-00EB4B23A6C3}"/>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 74">
            <a:extLst>
              <a:ext uri="{FF2B5EF4-FFF2-40B4-BE49-F238E27FC236}">
                <a16:creationId xmlns:a16="http://schemas.microsoft.com/office/drawing/2014/main" id="{98EA2CEE-178F-4538-8EF4-FC1F494B95A9}"/>
              </a:ext>
            </a:extLst>
          </p:cNvPr>
          <p:cNvGrpSpPr/>
          <p:nvPr/>
        </p:nvGrpSpPr>
        <p:grpSpPr>
          <a:xfrm>
            <a:off x="10735629" y="260821"/>
            <a:ext cx="218485" cy="469338"/>
            <a:chOff x="11968120" y="1078663"/>
            <a:chExt cx="218485" cy="469338"/>
          </a:xfrm>
        </p:grpSpPr>
        <p:cxnSp>
          <p:nvCxnSpPr>
            <p:cNvPr id="76" name="Straight Connector 75">
              <a:extLst>
                <a:ext uri="{FF2B5EF4-FFF2-40B4-BE49-F238E27FC236}">
                  <a16:creationId xmlns:a16="http://schemas.microsoft.com/office/drawing/2014/main" id="{53662EE0-8F91-497E-9A65-C43A0D576C70}"/>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1964635-97D2-4F98-862F-B38F03CD202D}"/>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0" name="TextBox 79">
            <a:extLst>
              <a:ext uri="{FF2B5EF4-FFF2-40B4-BE49-F238E27FC236}">
                <a16:creationId xmlns:a16="http://schemas.microsoft.com/office/drawing/2014/main" id="{17DD255D-15F0-4C73-968F-0322513CBBAC}"/>
              </a:ext>
            </a:extLst>
          </p:cNvPr>
          <p:cNvSpPr txBox="1"/>
          <p:nvPr/>
        </p:nvSpPr>
        <p:spPr>
          <a:xfrm>
            <a:off x="0" y="345647"/>
            <a:ext cx="908294"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General</a:t>
            </a:r>
          </a:p>
        </p:txBody>
      </p:sp>
      <p:sp>
        <p:nvSpPr>
          <p:cNvPr id="40" name="TextBox 39">
            <a:extLst>
              <a:ext uri="{FF2B5EF4-FFF2-40B4-BE49-F238E27FC236}">
                <a16:creationId xmlns:a16="http://schemas.microsoft.com/office/drawing/2014/main" id="{491FAB66-DDD5-433D-96B8-AF9964A8F3EC}"/>
              </a:ext>
            </a:extLst>
          </p:cNvPr>
          <p:cNvSpPr txBox="1"/>
          <p:nvPr/>
        </p:nvSpPr>
        <p:spPr>
          <a:xfrm>
            <a:off x="2788453" y="310210"/>
            <a:ext cx="1552045" cy="430887"/>
          </a:xfrm>
          <a:prstGeom prst="rect">
            <a:avLst/>
          </a:prstGeom>
          <a:noFill/>
        </p:spPr>
        <p:txBody>
          <a:bodyPr wrap="square" rtlCol="0">
            <a:spAutoFit/>
          </a:bodyPr>
          <a:lstStyle/>
          <a:p>
            <a:pPr algn="ctr"/>
            <a:r>
              <a:rPr lang="en-US" sz="1100" dirty="0">
                <a:solidFill>
                  <a:schemeClr val="bg1"/>
                </a:solidFill>
                <a:latin typeface="Helvetica Neue Medium"/>
                <a:cs typeface="Helvetica Neue Medium"/>
              </a:rPr>
              <a:t>Center for Innovation and Entrepreneurship</a:t>
            </a:r>
          </a:p>
        </p:txBody>
      </p:sp>
      <p:sp>
        <p:nvSpPr>
          <p:cNvPr id="41" name="TextBox 40">
            <a:extLst>
              <a:ext uri="{FF2B5EF4-FFF2-40B4-BE49-F238E27FC236}">
                <a16:creationId xmlns:a16="http://schemas.microsoft.com/office/drawing/2014/main" id="{34CB3A11-AB81-44F7-9FF0-207396C03C60}"/>
              </a:ext>
            </a:extLst>
          </p:cNvPr>
          <p:cNvSpPr txBox="1"/>
          <p:nvPr/>
        </p:nvSpPr>
        <p:spPr>
          <a:xfrm>
            <a:off x="4412458" y="352251"/>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Housing</a:t>
            </a:r>
          </a:p>
        </p:txBody>
      </p:sp>
      <p:sp>
        <p:nvSpPr>
          <p:cNvPr id="42" name="TextBox 41">
            <a:extLst>
              <a:ext uri="{FF2B5EF4-FFF2-40B4-BE49-F238E27FC236}">
                <a16:creationId xmlns:a16="http://schemas.microsoft.com/office/drawing/2014/main" id="{F7B4257F-7811-49E3-A446-23BA5A4B3E9B}"/>
              </a:ext>
            </a:extLst>
          </p:cNvPr>
          <p:cNvSpPr txBox="1"/>
          <p:nvPr/>
        </p:nvSpPr>
        <p:spPr>
          <a:xfrm>
            <a:off x="6035378" y="357493"/>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Real Estate</a:t>
            </a:r>
          </a:p>
        </p:txBody>
      </p:sp>
      <p:sp>
        <p:nvSpPr>
          <p:cNvPr id="43" name="TextBox 42">
            <a:extLst>
              <a:ext uri="{FF2B5EF4-FFF2-40B4-BE49-F238E27FC236}">
                <a16:creationId xmlns:a16="http://schemas.microsoft.com/office/drawing/2014/main" id="{9ADE9EED-9915-4658-9DA3-90C22D954640}"/>
              </a:ext>
            </a:extLst>
          </p:cNvPr>
          <p:cNvSpPr txBox="1"/>
          <p:nvPr/>
        </p:nvSpPr>
        <p:spPr>
          <a:xfrm>
            <a:off x="7686704" y="296027"/>
            <a:ext cx="1427067" cy="461665"/>
          </a:xfrm>
          <a:prstGeom prst="rect">
            <a:avLst/>
          </a:prstGeom>
          <a:noFill/>
        </p:spPr>
        <p:txBody>
          <a:bodyPr wrap="square" rtlCol="0">
            <a:spAutoFit/>
          </a:bodyPr>
          <a:lstStyle/>
          <a:p>
            <a:pPr algn="ctr"/>
            <a:r>
              <a:rPr lang="en-US" sz="1200" dirty="0">
                <a:solidFill>
                  <a:schemeClr val="bg1"/>
                </a:solidFill>
                <a:latin typeface="Helvetica Neue Medium"/>
                <a:cs typeface="Helvetica Neue Medium"/>
              </a:rPr>
              <a:t>Engineering and Construction</a:t>
            </a:r>
          </a:p>
        </p:txBody>
      </p:sp>
      <p:sp>
        <p:nvSpPr>
          <p:cNvPr id="44" name="TextBox 43">
            <a:extLst>
              <a:ext uri="{FF2B5EF4-FFF2-40B4-BE49-F238E27FC236}">
                <a16:creationId xmlns:a16="http://schemas.microsoft.com/office/drawing/2014/main" id="{01FB3653-4F31-41D7-AB6A-040D5262A0F8}"/>
              </a:ext>
            </a:extLst>
          </p:cNvPr>
          <p:cNvSpPr txBox="1"/>
          <p:nvPr/>
        </p:nvSpPr>
        <p:spPr>
          <a:xfrm>
            <a:off x="9338030" y="350141"/>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Executive</a:t>
            </a:r>
          </a:p>
        </p:txBody>
      </p:sp>
      <p:sp>
        <p:nvSpPr>
          <p:cNvPr id="45" name="object 8">
            <a:extLst>
              <a:ext uri="{FF2B5EF4-FFF2-40B4-BE49-F238E27FC236}">
                <a16:creationId xmlns:a16="http://schemas.microsoft.com/office/drawing/2014/main" id="{4A60371A-C82C-4E56-89D1-EA21FD6203B1}"/>
              </a:ext>
            </a:extLst>
          </p:cNvPr>
          <p:cNvSpPr/>
          <p:nvPr/>
        </p:nvSpPr>
        <p:spPr>
          <a:xfrm>
            <a:off x="3095537" y="1438172"/>
            <a:ext cx="5075339" cy="5298311"/>
          </a:xfrm>
          <a:prstGeom prst="rect">
            <a:avLst/>
          </a:prstGeom>
          <a:blipFill>
            <a:blip r:embed="rId3" cstate="print"/>
            <a:stretch>
              <a:fillRect/>
            </a:stretch>
          </a:blipFill>
        </p:spPr>
        <p:txBody>
          <a:bodyPr wrap="square" lIns="0" tIns="0" rIns="0" bIns="0" rtlCol="0"/>
          <a:lstStyle/>
          <a:p>
            <a:endParaRPr/>
          </a:p>
        </p:txBody>
      </p:sp>
      <p:pic>
        <p:nvPicPr>
          <p:cNvPr id="26" name="Picture 25">
            <a:extLst>
              <a:ext uri="{FF2B5EF4-FFF2-40B4-BE49-F238E27FC236}">
                <a16:creationId xmlns:a16="http://schemas.microsoft.com/office/drawing/2014/main" id="{CE3BE650-3B2D-4C6A-8664-75B5E4A924CB}"/>
              </a:ext>
            </a:extLst>
          </p:cNvPr>
          <p:cNvPicPr>
            <a:picLocks noChangeAspect="1"/>
          </p:cNvPicPr>
          <p:nvPr/>
        </p:nvPicPr>
        <p:blipFill>
          <a:blip r:embed="rId4"/>
          <a:stretch>
            <a:fillRect/>
          </a:stretch>
        </p:blipFill>
        <p:spPr>
          <a:xfrm>
            <a:off x="40154" y="0"/>
            <a:ext cx="973434" cy="973901"/>
          </a:xfrm>
          <a:prstGeom prst="rect">
            <a:avLst/>
          </a:prstGeom>
        </p:spPr>
      </p:pic>
      <p:sp>
        <p:nvSpPr>
          <p:cNvPr id="10" name="Title 9"/>
          <p:cNvSpPr>
            <a:spLocks noGrp="1"/>
          </p:cNvSpPr>
          <p:nvPr>
            <p:ph type="ctrTitle"/>
          </p:nvPr>
        </p:nvSpPr>
        <p:spPr>
          <a:xfrm>
            <a:off x="1221687" y="282916"/>
            <a:ext cx="9627381" cy="439293"/>
          </a:xfrm>
        </p:spPr>
        <p:txBody>
          <a:bodyPr>
            <a:normAutofit/>
          </a:bodyPr>
          <a:lstStyle/>
          <a:p>
            <a:r>
              <a:rPr lang="en-US" dirty="0"/>
              <a:t>420 Blvd of the Allies </a:t>
            </a:r>
          </a:p>
        </p:txBody>
      </p:sp>
    </p:spTree>
    <p:extLst>
      <p:ext uri="{BB962C8B-B14F-4D97-AF65-F5344CB8AC3E}">
        <p14:creationId xmlns:p14="http://schemas.microsoft.com/office/powerpoint/2010/main" val="472289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5548F2E-F43F-44C2-AB98-2183CE0DE190}"/>
              </a:ext>
            </a:extLst>
          </p:cNvPr>
          <p:cNvPicPr>
            <a:picLocks noChangeAspect="1"/>
          </p:cNvPicPr>
          <p:nvPr/>
        </p:nvPicPr>
        <p:blipFill>
          <a:blip r:embed="rId2"/>
          <a:stretch>
            <a:fillRect/>
          </a:stretch>
        </p:blipFill>
        <p:spPr>
          <a:xfrm>
            <a:off x="10656521" y="5695122"/>
            <a:ext cx="1408228" cy="1041362"/>
          </a:xfrm>
          <a:prstGeom prst="rect">
            <a:avLst/>
          </a:prstGeom>
        </p:spPr>
      </p:pic>
      <p:sp>
        <p:nvSpPr>
          <p:cNvPr id="48" name="Text Placeholder 11">
            <a:extLst>
              <a:ext uri="{FF2B5EF4-FFF2-40B4-BE49-F238E27FC236}">
                <a16:creationId xmlns:a16="http://schemas.microsoft.com/office/drawing/2014/main" id="{EEDB1ED9-233A-4AC3-8F7A-4293B6A1A53A}"/>
              </a:ext>
            </a:extLst>
          </p:cNvPr>
          <p:cNvSpPr txBox="1">
            <a:spLocks/>
          </p:cNvSpPr>
          <p:nvPr/>
        </p:nvSpPr>
        <p:spPr>
          <a:xfrm>
            <a:off x="1233970" y="1729481"/>
            <a:ext cx="9211109" cy="4628957"/>
          </a:xfrm>
          <a:prstGeom prst="rect">
            <a:avLst/>
          </a:prstGeom>
        </p:spPr>
        <p:txBody>
          <a:bodyPr vert="horz"/>
          <a:lstStyle>
            <a:lvl1pPr marL="0" indent="0" algn="l" defTabSz="457200" rtl="0" eaLnBrk="1" latinLnBrk="0" hangingPunct="1">
              <a:spcBef>
                <a:spcPct val="20000"/>
              </a:spcBef>
              <a:buFont typeface="Arial"/>
              <a:buNone/>
              <a:defRPr sz="1600" b="1" kern="1200">
                <a:solidFill>
                  <a:srgbClr val="1294D3"/>
                </a:solidFill>
                <a:latin typeface="Helvetica Neue"/>
                <a:ea typeface="+mn-ea"/>
                <a:cs typeface="Helvetica Neue"/>
              </a:defRPr>
            </a:lvl1pPr>
            <a:lvl2pPr marL="742950" indent="-285750" algn="l" defTabSz="457200" rtl="0" eaLnBrk="1" latinLnBrk="0" hangingPunct="1">
              <a:spcBef>
                <a:spcPct val="20000"/>
              </a:spcBef>
              <a:buFont typeface="Arial"/>
              <a:buChar char="–"/>
              <a:defRPr sz="1600" kern="1200">
                <a:solidFill>
                  <a:srgbClr val="1294D3"/>
                </a:solidFill>
                <a:latin typeface="Helvetica Neue"/>
                <a:ea typeface="+mn-ea"/>
                <a:cs typeface="Helvetica Neue"/>
              </a:defRPr>
            </a:lvl2pPr>
            <a:lvl3pPr marL="1143000" indent="-228600" algn="l" defTabSz="457200" rtl="0" eaLnBrk="1" latinLnBrk="0" hangingPunct="1">
              <a:spcBef>
                <a:spcPct val="20000"/>
              </a:spcBef>
              <a:buFont typeface="Arial"/>
              <a:buChar char="•"/>
              <a:defRPr sz="1400" kern="1200">
                <a:solidFill>
                  <a:srgbClr val="1294D3"/>
                </a:solidFill>
                <a:latin typeface="Helvetica Neue"/>
                <a:ea typeface="+mn-ea"/>
                <a:cs typeface="Helvetica Neue"/>
              </a:defRPr>
            </a:lvl3pPr>
            <a:lvl4pPr marL="1600200" indent="-228600" algn="l" defTabSz="457200" rtl="0" eaLnBrk="1" latinLnBrk="0" hangingPunct="1">
              <a:spcBef>
                <a:spcPct val="20000"/>
              </a:spcBef>
              <a:buFont typeface="Arial"/>
              <a:buChar char="–"/>
              <a:defRPr sz="1200" kern="1200">
                <a:solidFill>
                  <a:srgbClr val="1294D3"/>
                </a:solidFill>
                <a:latin typeface="Helvetica Neue"/>
                <a:ea typeface="+mn-ea"/>
                <a:cs typeface="Helvetica Neue"/>
              </a:defRPr>
            </a:lvl4pPr>
            <a:lvl5pPr marL="2057400" indent="-228600" algn="l" defTabSz="457200" rtl="0" eaLnBrk="1" latinLnBrk="0" hangingPunct="1">
              <a:spcBef>
                <a:spcPct val="20000"/>
              </a:spcBef>
              <a:buFont typeface="Arial"/>
              <a:buChar char="»"/>
              <a:defRPr sz="1000" kern="1200">
                <a:solidFill>
                  <a:srgbClr val="1294D3"/>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07000"/>
              </a:lnSpc>
              <a:spcAft>
                <a:spcPts val="800"/>
              </a:spcAft>
              <a:buFont typeface="Arial" panose="020B0604020202020204" pitchFamily="34" charset="0"/>
              <a:buChar char="•"/>
            </a:pPr>
            <a:endParaRPr lang="en-US" sz="2400" dirty="0"/>
          </a:p>
        </p:txBody>
      </p:sp>
      <p:grpSp>
        <p:nvGrpSpPr>
          <p:cNvPr id="56" name="Group 55">
            <a:extLst>
              <a:ext uri="{FF2B5EF4-FFF2-40B4-BE49-F238E27FC236}">
                <a16:creationId xmlns:a16="http://schemas.microsoft.com/office/drawing/2014/main" id="{2BB804F4-91E1-4BF5-B543-A89CBB2424C1}"/>
              </a:ext>
            </a:extLst>
          </p:cNvPr>
          <p:cNvGrpSpPr/>
          <p:nvPr/>
        </p:nvGrpSpPr>
        <p:grpSpPr>
          <a:xfrm>
            <a:off x="11968120" y="260821"/>
            <a:ext cx="218485" cy="469338"/>
            <a:chOff x="11968120" y="260821"/>
            <a:chExt cx="218485" cy="469338"/>
          </a:xfrm>
        </p:grpSpPr>
        <p:cxnSp>
          <p:nvCxnSpPr>
            <p:cNvPr id="51" name="Straight Connector 50">
              <a:extLst>
                <a:ext uri="{FF2B5EF4-FFF2-40B4-BE49-F238E27FC236}">
                  <a16:creationId xmlns:a16="http://schemas.microsoft.com/office/drawing/2014/main" id="{CBC2AA56-A67D-4407-8D43-030108381C1F}"/>
                </a:ext>
              </a:extLst>
            </p:cNvPr>
            <p:cNvCxnSpPr>
              <a:cxnSpLocks/>
            </p:cNvCxnSpPr>
            <p:nvPr/>
          </p:nvCxnSpPr>
          <p:spPr>
            <a:xfrm>
              <a:off x="11968120" y="260821"/>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3357CAED-FA0B-407D-B503-0DD59A60E2B2}"/>
                </a:ext>
              </a:extLst>
            </p:cNvPr>
            <p:cNvCxnSpPr>
              <a:cxnSpLocks/>
            </p:cNvCxnSpPr>
            <p:nvPr/>
          </p:nvCxnSpPr>
          <p:spPr>
            <a:xfrm flipH="1">
              <a:off x="11968120" y="503582"/>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7" name="Group 56">
            <a:extLst>
              <a:ext uri="{FF2B5EF4-FFF2-40B4-BE49-F238E27FC236}">
                <a16:creationId xmlns:a16="http://schemas.microsoft.com/office/drawing/2014/main" id="{07C4BCAD-9BCA-4898-A834-0C0B6A84D9B2}"/>
              </a:ext>
            </a:extLst>
          </p:cNvPr>
          <p:cNvGrpSpPr/>
          <p:nvPr/>
        </p:nvGrpSpPr>
        <p:grpSpPr>
          <a:xfrm>
            <a:off x="957093" y="260821"/>
            <a:ext cx="218485" cy="469338"/>
            <a:chOff x="11968120" y="1078663"/>
            <a:chExt cx="218485" cy="469338"/>
          </a:xfrm>
        </p:grpSpPr>
        <p:cxnSp>
          <p:nvCxnSpPr>
            <p:cNvPr id="58" name="Straight Connector 57">
              <a:extLst>
                <a:ext uri="{FF2B5EF4-FFF2-40B4-BE49-F238E27FC236}">
                  <a16:creationId xmlns:a16="http://schemas.microsoft.com/office/drawing/2014/main" id="{689CB452-6A16-4741-A2A9-DC8772CE57BD}"/>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920F37D4-D32A-4756-AD4D-243D98E08F0B}"/>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Group 59">
            <a:extLst>
              <a:ext uri="{FF2B5EF4-FFF2-40B4-BE49-F238E27FC236}">
                <a16:creationId xmlns:a16="http://schemas.microsoft.com/office/drawing/2014/main" id="{8F40FAED-59C1-4126-B44F-9D59548C0130}"/>
              </a:ext>
            </a:extLst>
          </p:cNvPr>
          <p:cNvGrpSpPr/>
          <p:nvPr/>
        </p:nvGrpSpPr>
        <p:grpSpPr>
          <a:xfrm>
            <a:off x="2586849" y="260821"/>
            <a:ext cx="218485" cy="469338"/>
            <a:chOff x="11968120" y="1078663"/>
            <a:chExt cx="218485" cy="469338"/>
          </a:xfrm>
        </p:grpSpPr>
        <p:cxnSp>
          <p:nvCxnSpPr>
            <p:cNvPr id="61" name="Straight Connector 60">
              <a:extLst>
                <a:ext uri="{FF2B5EF4-FFF2-40B4-BE49-F238E27FC236}">
                  <a16:creationId xmlns:a16="http://schemas.microsoft.com/office/drawing/2014/main" id="{8FE7C022-3340-4ADE-9996-717DFF2AC7F3}"/>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DBD3B9DC-0214-4068-AADB-5EAFE32C5A7B}"/>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Group 62">
            <a:extLst>
              <a:ext uri="{FF2B5EF4-FFF2-40B4-BE49-F238E27FC236}">
                <a16:creationId xmlns:a16="http://schemas.microsoft.com/office/drawing/2014/main" id="{36300A9C-5D02-4799-9E83-335B9C7DE5AB}"/>
              </a:ext>
            </a:extLst>
          </p:cNvPr>
          <p:cNvGrpSpPr/>
          <p:nvPr/>
        </p:nvGrpSpPr>
        <p:grpSpPr>
          <a:xfrm>
            <a:off x="4216605" y="260821"/>
            <a:ext cx="218485" cy="469338"/>
            <a:chOff x="11968120" y="1078663"/>
            <a:chExt cx="218485" cy="469338"/>
          </a:xfrm>
        </p:grpSpPr>
        <p:cxnSp>
          <p:nvCxnSpPr>
            <p:cNvPr id="64" name="Straight Connector 63">
              <a:extLst>
                <a:ext uri="{FF2B5EF4-FFF2-40B4-BE49-F238E27FC236}">
                  <a16:creationId xmlns:a16="http://schemas.microsoft.com/office/drawing/2014/main" id="{02E6257A-5635-4F0C-A1C6-CBE0460352A4}"/>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4B027128-EB73-480E-9E5A-9F1EB253CF46}"/>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 name="Group 65">
            <a:extLst>
              <a:ext uri="{FF2B5EF4-FFF2-40B4-BE49-F238E27FC236}">
                <a16:creationId xmlns:a16="http://schemas.microsoft.com/office/drawing/2014/main" id="{348F046E-8F39-437F-B521-0A90FC4DB5B1}"/>
              </a:ext>
            </a:extLst>
          </p:cNvPr>
          <p:cNvGrpSpPr/>
          <p:nvPr/>
        </p:nvGrpSpPr>
        <p:grpSpPr>
          <a:xfrm>
            <a:off x="5846361" y="260821"/>
            <a:ext cx="218485" cy="469338"/>
            <a:chOff x="11968120" y="1078663"/>
            <a:chExt cx="218485" cy="469338"/>
          </a:xfrm>
        </p:grpSpPr>
        <p:cxnSp>
          <p:nvCxnSpPr>
            <p:cNvPr id="67" name="Straight Connector 66">
              <a:extLst>
                <a:ext uri="{FF2B5EF4-FFF2-40B4-BE49-F238E27FC236}">
                  <a16:creationId xmlns:a16="http://schemas.microsoft.com/office/drawing/2014/main" id="{EBD3827C-30F7-4D7B-B86E-21F330705FD6}"/>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574214C-364D-4A72-AE32-02AF47361DBF}"/>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Group 68">
            <a:extLst>
              <a:ext uri="{FF2B5EF4-FFF2-40B4-BE49-F238E27FC236}">
                <a16:creationId xmlns:a16="http://schemas.microsoft.com/office/drawing/2014/main" id="{C252D51F-7051-4AE7-8287-98EEE0B980FF}"/>
              </a:ext>
            </a:extLst>
          </p:cNvPr>
          <p:cNvGrpSpPr/>
          <p:nvPr/>
        </p:nvGrpSpPr>
        <p:grpSpPr>
          <a:xfrm>
            <a:off x="7476117" y="260821"/>
            <a:ext cx="218485" cy="469338"/>
            <a:chOff x="11968120" y="1078663"/>
            <a:chExt cx="218485" cy="469338"/>
          </a:xfrm>
        </p:grpSpPr>
        <p:cxnSp>
          <p:nvCxnSpPr>
            <p:cNvPr id="70" name="Straight Connector 69">
              <a:extLst>
                <a:ext uri="{FF2B5EF4-FFF2-40B4-BE49-F238E27FC236}">
                  <a16:creationId xmlns:a16="http://schemas.microsoft.com/office/drawing/2014/main" id="{D1FC6D0F-9D09-417E-B9B1-AD55E471846A}"/>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859A173-FD66-4D85-A18C-A1FBF5A9FB3E}"/>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a:extLst>
              <a:ext uri="{FF2B5EF4-FFF2-40B4-BE49-F238E27FC236}">
                <a16:creationId xmlns:a16="http://schemas.microsoft.com/office/drawing/2014/main" id="{E24AB6F9-0938-444C-86A1-814ABD292558}"/>
              </a:ext>
            </a:extLst>
          </p:cNvPr>
          <p:cNvGrpSpPr/>
          <p:nvPr/>
        </p:nvGrpSpPr>
        <p:grpSpPr>
          <a:xfrm>
            <a:off x="9105873" y="260821"/>
            <a:ext cx="218485" cy="469338"/>
            <a:chOff x="11968120" y="1078663"/>
            <a:chExt cx="218485" cy="469338"/>
          </a:xfrm>
        </p:grpSpPr>
        <p:cxnSp>
          <p:nvCxnSpPr>
            <p:cNvPr id="73" name="Straight Connector 72">
              <a:extLst>
                <a:ext uri="{FF2B5EF4-FFF2-40B4-BE49-F238E27FC236}">
                  <a16:creationId xmlns:a16="http://schemas.microsoft.com/office/drawing/2014/main" id="{F7044574-3A2C-4345-B13E-1B6F7C7D0830}"/>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89DE9851-E260-4D15-95ED-00EB4B23A6C3}"/>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 74">
            <a:extLst>
              <a:ext uri="{FF2B5EF4-FFF2-40B4-BE49-F238E27FC236}">
                <a16:creationId xmlns:a16="http://schemas.microsoft.com/office/drawing/2014/main" id="{98EA2CEE-178F-4538-8EF4-FC1F494B95A9}"/>
              </a:ext>
            </a:extLst>
          </p:cNvPr>
          <p:cNvGrpSpPr/>
          <p:nvPr/>
        </p:nvGrpSpPr>
        <p:grpSpPr>
          <a:xfrm>
            <a:off x="10735629" y="260821"/>
            <a:ext cx="218485" cy="469338"/>
            <a:chOff x="11968120" y="1078663"/>
            <a:chExt cx="218485" cy="469338"/>
          </a:xfrm>
        </p:grpSpPr>
        <p:cxnSp>
          <p:nvCxnSpPr>
            <p:cNvPr id="76" name="Straight Connector 75">
              <a:extLst>
                <a:ext uri="{FF2B5EF4-FFF2-40B4-BE49-F238E27FC236}">
                  <a16:creationId xmlns:a16="http://schemas.microsoft.com/office/drawing/2014/main" id="{53662EE0-8F91-497E-9A65-C43A0D576C70}"/>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1964635-97D2-4F98-862F-B38F03CD202D}"/>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0" name="TextBox 79">
            <a:extLst>
              <a:ext uri="{FF2B5EF4-FFF2-40B4-BE49-F238E27FC236}">
                <a16:creationId xmlns:a16="http://schemas.microsoft.com/office/drawing/2014/main" id="{17DD255D-15F0-4C73-968F-0322513CBBAC}"/>
              </a:ext>
            </a:extLst>
          </p:cNvPr>
          <p:cNvSpPr txBox="1"/>
          <p:nvPr/>
        </p:nvSpPr>
        <p:spPr>
          <a:xfrm>
            <a:off x="0" y="345647"/>
            <a:ext cx="908294"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General</a:t>
            </a:r>
          </a:p>
        </p:txBody>
      </p:sp>
      <p:sp>
        <p:nvSpPr>
          <p:cNvPr id="40" name="TextBox 39">
            <a:extLst>
              <a:ext uri="{FF2B5EF4-FFF2-40B4-BE49-F238E27FC236}">
                <a16:creationId xmlns:a16="http://schemas.microsoft.com/office/drawing/2014/main" id="{491FAB66-DDD5-433D-96B8-AF9964A8F3EC}"/>
              </a:ext>
            </a:extLst>
          </p:cNvPr>
          <p:cNvSpPr txBox="1"/>
          <p:nvPr/>
        </p:nvSpPr>
        <p:spPr>
          <a:xfrm>
            <a:off x="2788453" y="310210"/>
            <a:ext cx="1552045" cy="430887"/>
          </a:xfrm>
          <a:prstGeom prst="rect">
            <a:avLst/>
          </a:prstGeom>
          <a:noFill/>
        </p:spPr>
        <p:txBody>
          <a:bodyPr wrap="square" rtlCol="0">
            <a:spAutoFit/>
          </a:bodyPr>
          <a:lstStyle/>
          <a:p>
            <a:pPr algn="ctr"/>
            <a:r>
              <a:rPr lang="en-US" sz="1100" dirty="0">
                <a:solidFill>
                  <a:schemeClr val="bg1"/>
                </a:solidFill>
                <a:latin typeface="Helvetica Neue Medium"/>
                <a:cs typeface="Helvetica Neue Medium"/>
              </a:rPr>
              <a:t>Center for Innovation and Entrepreneurship</a:t>
            </a:r>
          </a:p>
        </p:txBody>
      </p:sp>
      <p:sp>
        <p:nvSpPr>
          <p:cNvPr id="41" name="TextBox 40">
            <a:extLst>
              <a:ext uri="{FF2B5EF4-FFF2-40B4-BE49-F238E27FC236}">
                <a16:creationId xmlns:a16="http://schemas.microsoft.com/office/drawing/2014/main" id="{34CB3A11-AB81-44F7-9FF0-207396C03C60}"/>
              </a:ext>
            </a:extLst>
          </p:cNvPr>
          <p:cNvSpPr txBox="1"/>
          <p:nvPr/>
        </p:nvSpPr>
        <p:spPr>
          <a:xfrm>
            <a:off x="4412458" y="352251"/>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Housing</a:t>
            </a:r>
          </a:p>
        </p:txBody>
      </p:sp>
      <p:sp>
        <p:nvSpPr>
          <p:cNvPr id="42" name="TextBox 41">
            <a:extLst>
              <a:ext uri="{FF2B5EF4-FFF2-40B4-BE49-F238E27FC236}">
                <a16:creationId xmlns:a16="http://schemas.microsoft.com/office/drawing/2014/main" id="{F7B4257F-7811-49E3-A446-23BA5A4B3E9B}"/>
              </a:ext>
            </a:extLst>
          </p:cNvPr>
          <p:cNvSpPr txBox="1"/>
          <p:nvPr/>
        </p:nvSpPr>
        <p:spPr>
          <a:xfrm>
            <a:off x="6035378" y="357493"/>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Real Estate</a:t>
            </a:r>
          </a:p>
        </p:txBody>
      </p:sp>
      <p:sp>
        <p:nvSpPr>
          <p:cNvPr id="43" name="TextBox 42">
            <a:extLst>
              <a:ext uri="{FF2B5EF4-FFF2-40B4-BE49-F238E27FC236}">
                <a16:creationId xmlns:a16="http://schemas.microsoft.com/office/drawing/2014/main" id="{9ADE9EED-9915-4658-9DA3-90C22D954640}"/>
              </a:ext>
            </a:extLst>
          </p:cNvPr>
          <p:cNvSpPr txBox="1"/>
          <p:nvPr/>
        </p:nvSpPr>
        <p:spPr>
          <a:xfrm>
            <a:off x="7686704" y="296027"/>
            <a:ext cx="1427067" cy="461665"/>
          </a:xfrm>
          <a:prstGeom prst="rect">
            <a:avLst/>
          </a:prstGeom>
          <a:noFill/>
        </p:spPr>
        <p:txBody>
          <a:bodyPr wrap="square" rtlCol="0">
            <a:spAutoFit/>
          </a:bodyPr>
          <a:lstStyle/>
          <a:p>
            <a:pPr algn="ctr"/>
            <a:r>
              <a:rPr lang="en-US" sz="1200" dirty="0">
                <a:solidFill>
                  <a:schemeClr val="bg1"/>
                </a:solidFill>
                <a:latin typeface="Helvetica Neue Medium"/>
                <a:cs typeface="Helvetica Neue Medium"/>
              </a:rPr>
              <a:t>Engineering and Construction</a:t>
            </a:r>
          </a:p>
        </p:txBody>
      </p:sp>
      <p:sp>
        <p:nvSpPr>
          <p:cNvPr id="44" name="TextBox 43">
            <a:extLst>
              <a:ext uri="{FF2B5EF4-FFF2-40B4-BE49-F238E27FC236}">
                <a16:creationId xmlns:a16="http://schemas.microsoft.com/office/drawing/2014/main" id="{01FB3653-4F31-41D7-AB6A-040D5262A0F8}"/>
              </a:ext>
            </a:extLst>
          </p:cNvPr>
          <p:cNvSpPr txBox="1"/>
          <p:nvPr/>
        </p:nvSpPr>
        <p:spPr>
          <a:xfrm>
            <a:off x="9338030" y="350141"/>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Executive</a:t>
            </a:r>
          </a:p>
        </p:txBody>
      </p:sp>
      <p:sp>
        <p:nvSpPr>
          <p:cNvPr id="45" name="object 3">
            <a:extLst>
              <a:ext uri="{FF2B5EF4-FFF2-40B4-BE49-F238E27FC236}">
                <a16:creationId xmlns:a16="http://schemas.microsoft.com/office/drawing/2014/main" id="{94F059C5-8D5F-4A92-9BCF-4E1E480DFE3C}"/>
              </a:ext>
            </a:extLst>
          </p:cNvPr>
          <p:cNvSpPr/>
          <p:nvPr/>
        </p:nvSpPr>
        <p:spPr>
          <a:xfrm>
            <a:off x="1251155" y="1368061"/>
            <a:ext cx="8837109" cy="5482206"/>
          </a:xfrm>
          <a:prstGeom prst="rect">
            <a:avLst/>
          </a:prstGeom>
          <a:blipFill>
            <a:blip r:embed="rId3" cstate="print"/>
            <a:stretch>
              <a:fillRect/>
            </a:stretch>
          </a:blipFill>
        </p:spPr>
        <p:txBody>
          <a:bodyPr wrap="square" lIns="0" tIns="0" rIns="0" bIns="0" rtlCol="0"/>
          <a:lstStyle/>
          <a:p>
            <a:endParaRPr/>
          </a:p>
        </p:txBody>
      </p:sp>
      <p:pic>
        <p:nvPicPr>
          <p:cNvPr id="26" name="Picture 25">
            <a:extLst>
              <a:ext uri="{FF2B5EF4-FFF2-40B4-BE49-F238E27FC236}">
                <a16:creationId xmlns:a16="http://schemas.microsoft.com/office/drawing/2014/main" id="{CE3BE650-3B2D-4C6A-8664-75B5E4A924CB}"/>
              </a:ext>
            </a:extLst>
          </p:cNvPr>
          <p:cNvPicPr>
            <a:picLocks noChangeAspect="1"/>
          </p:cNvPicPr>
          <p:nvPr/>
        </p:nvPicPr>
        <p:blipFill>
          <a:blip r:embed="rId4"/>
          <a:stretch>
            <a:fillRect/>
          </a:stretch>
        </p:blipFill>
        <p:spPr>
          <a:xfrm>
            <a:off x="0" y="19188"/>
            <a:ext cx="973434" cy="973901"/>
          </a:xfrm>
          <a:prstGeom prst="rect">
            <a:avLst/>
          </a:prstGeom>
        </p:spPr>
      </p:pic>
      <p:sp>
        <p:nvSpPr>
          <p:cNvPr id="10" name="Title 9"/>
          <p:cNvSpPr>
            <a:spLocks noGrp="1"/>
          </p:cNvSpPr>
          <p:nvPr>
            <p:ph type="ctrTitle"/>
          </p:nvPr>
        </p:nvSpPr>
        <p:spPr>
          <a:xfrm>
            <a:off x="1108248" y="259241"/>
            <a:ext cx="9627381" cy="439293"/>
          </a:xfrm>
        </p:spPr>
        <p:txBody>
          <a:bodyPr>
            <a:normAutofit/>
          </a:bodyPr>
          <a:lstStyle/>
          <a:p>
            <a:r>
              <a:rPr lang="en-US" dirty="0"/>
              <a:t>420 Blvd of the Allies </a:t>
            </a:r>
          </a:p>
        </p:txBody>
      </p:sp>
    </p:spTree>
    <p:extLst>
      <p:ext uri="{BB962C8B-B14F-4D97-AF65-F5344CB8AC3E}">
        <p14:creationId xmlns:p14="http://schemas.microsoft.com/office/powerpoint/2010/main" val="1036128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5548F2E-F43F-44C2-AB98-2183CE0DE190}"/>
              </a:ext>
            </a:extLst>
          </p:cNvPr>
          <p:cNvPicPr>
            <a:picLocks noChangeAspect="1"/>
          </p:cNvPicPr>
          <p:nvPr/>
        </p:nvPicPr>
        <p:blipFill>
          <a:blip r:embed="rId2"/>
          <a:stretch>
            <a:fillRect/>
          </a:stretch>
        </p:blipFill>
        <p:spPr>
          <a:xfrm>
            <a:off x="10656521" y="5695122"/>
            <a:ext cx="1408228" cy="1041362"/>
          </a:xfrm>
          <a:prstGeom prst="rect">
            <a:avLst/>
          </a:prstGeom>
        </p:spPr>
      </p:pic>
      <p:sp>
        <p:nvSpPr>
          <p:cNvPr id="48" name="Text Placeholder 11">
            <a:extLst>
              <a:ext uri="{FF2B5EF4-FFF2-40B4-BE49-F238E27FC236}">
                <a16:creationId xmlns:a16="http://schemas.microsoft.com/office/drawing/2014/main" id="{EEDB1ED9-233A-4AC3-8F7A-4293B6A1A53A}"/>
              </a:ext>
            </a:extLst>
          </p:cNvPr>
          <p:cNvSpPr txBox="1">
            <a:spLocks/>
          </p:cNvSpPr>
          <p:nvPr/>
        </p:nvSpPr>
        <p:spPr>
          <a:xfrm>
            <a:off x="1233970" y="1729481"/>
            <a:ext cx="9211109" cy="4628957"/>
          </a:xfrm>
          <a:prstGeom prst="rect">
            <a:avLst/>
          </a:prstGeom>
        </p:spPr>
        <p:txBody>
          <a:bodyPr vert="horz"/>
          <a:lstStyle>
            <a:lvl1pPr marL="0" indent="0" algn="l" defTabSz="457200" rtl="0" eaLnBrk="1" latinLnBrk="0" hangingPunct="1">
              <a:spcBef>
                <a:spcPct val="20000"/>
              </a:spcBef>
              <a:buFont typeface="Arial"/>
              <a:buNone/>
              <a:defRPr sz="1600" b="1" kern="1200">
                <a:solidFill>
                  <a:srgbClr val="1294D3"/>
                </a:solidFill>
                <a:latin typeface="Helvetica Neue"/>
                <a:ea typeface="+mn-ea"/>
                <a:cs typeface="Helvetica Neue"/>
              </a:defRPr>
            </a:lvl1pPr>
            <a:lvl2pPr marL="742950" indent="-285750" algn="l" defTabSz="457200" rtl="0" eaLnBrk="1" latinLnBrk="0" hangingPunct="1">
              <a:spcBef>
                <a:spcPct val="20000"/>
              </a:spcBef>
              <a:buFont typeface="Arial"/>
              <a:buChar char="–"/>
              <a:defRPr sz="1600" kern="1200">
                <a:solidFill>
                  <a:srgbClr val="1294D3"/>
                </a:solidFill>
                <a:latin typeface="Helvetica Neue"/>
                <a:ea typeface="+mn-ea"/>
                <a:cs typeface="Helvetica Neue"/>
              </a:defRPr>
            </a:lvl2pPr>
            <a:lvl3pPr marL="1143000" indent="-228600" algn="l" defTabSz="457200" rtl="0" eaLnBrk="1" latinLnBrk="0" hangingPunct="1">
              <a:spcBef>
                <a:spcPct val="20000"/>
              </a:spcBef>
              <a:buFont typeface="Arial"/>
              <a:buChar char="•"/>
              <a:defRPr sz="1400" kern="1200">
                <a:solidFill>
                  <a:srgbClr val="1294D3"/>
                </a:solidFill>
                <a:latin typeface="Helvetica Neue"/>
                <a:ea typeface="+mn-ea"/>
                <a:cs typeface="Helvetica Neue"/>
              </a:defRPr>
            </a:lvl3pPr>
            <a:lvl4pPr marL="1600200" indent="-228600" algn="l" defTabSz="457200" rtl="0" eaLnBrk="1" latinLnBrk="0" hangingPunct="1">
              <a:spcBef>
                <a:spcPct val="20000"/>
              </a:spcBef>
              <a:buFont typeface="Arial"/>
              <a:buChar char="–"/>
              <a:defRPr sz="1200" kern="1200">
                <a:solidFill>
                  <a:srgbClr val="1294D3"/>
                </a:solidFill>
                <a:latin typeface="Helvetica Neue"/>
                <a:ea typeface="+mn-ea"/>
                <a:cs typeface="Helvetica Neue"/>
              </a:defRPr>
            </a:lvl4pPr>
            <a:lvl5pPr marL="2057400" indent="-228600" algn="l" defTabSz="457200" rtl="0" eaLnBrk="1" latinLnBrk="0" hangingPunct="1">
              <a:spcBef>
                <a:spcPct val="20000"/>
              </a:spcBef>
              <a:buFont typeface="Arial"/>
              <a:buChar char="»"/>
              <a:defRPr sz="1000" kern="1200">
                <a:solidFill>
                  <a:srgbClr val="1294D3"/>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07000"/>
              </a:lnSpc>
              <a:spcAft>
                <a:spcPts val="800"/>
              </a:spcAft>
              <a:buFont typeface="Arial" panose="020B0604020202020204" pitchFamily="34" charset="0"/>
              <a:buChar char="•"/>
            </a:pPr>
            <a:endParaRPr lang="en-US" sz="2400" dirty="0"/>
          </a:p>
        </p:txBody>
      </p:sp>
      <p:grpSp>
        <p:nvGrpSpPr>
          <p:cNvPr id="56" name="Group 55">
            <a:extLst>
              <a:ext uri="{FF2B5EF4-FFF2-40B4-BE49-F238E27FC236}">
                <a16:creationId xmlns:a16="http://schemas.microsoft.com/office/drawing/2014/main" id="{2BB804F4-91E1-4BF5-B543-A89CBB2424C1}"/>
              </a:ext>
            </a:extLst>
          </p:cNvPr>
          <p:cNvGrpSpPr/>
          <p:nvPr/>
        </p:nvGrpSpPr>
        <p:grpSpPr>
          <a:xfrm>
            <a:off x="11968120" y="260821"/>
            <a:ext cx="218485" cy="469338"/>
            <a:chOff x="11968120" y="260821"/>
            <a:chExt cx="218485" cy="469338"/>
          </a:xfrm>
        </p:grpSpPr>
        <p:cxnSp>
          <p:nvCxnSpPr>
            <p:cNvPr id="51" name="Straight Connector 50">
              <a:extLst>
                <a:ext uri="{FF2B5EF4-FFF2-40B4-BE49-F238E27FC236}">
                  <a16:creationId xmlns:a16="http://schemas.microsoft.com/office/drawing/2014/main" id="{CBC2AA56-A67D-4407-8D43-030108381C1F}"/>
                </a:ext>
              </a:extLst>
            </p:cNvPr>
            <p:cNvCxnSpPr>
              <a:cxnSpLocks/>
            </p:cNvCxnSpPr>
            <p:nvPr/>
          </p:nvCxnSpPr>
          <p:spPr>
            <a:xfrm>
              <a:off x="11968120" y="260821"/>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3357CAED-FA0B-407D-B503-0DD59A60E2B2}"/>
                </a:ext>
              </a:extLst>
            </p:cNvPr>
            <p:cNvCxnSpPr>
              <a:cxnSpLocks/>
            </p:cNvCxnSpPr>
            <p:nvPr/>
          </p:nvCxnSpPr>
          <p:spPr>
            <a:xfrm flipH="1">
              <a:off x="11968120" y="503582"/>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7" name="Group 56">
            <a:extLst>
              <a:ext uri="{FF2B5EF4-FFF2-40B4-BE49-F238E27FC236}">
                <a16:creationId xmlns:a16="http://schemas.microsoft.com/office/drawing/2014/main" id="{07C4BCAD-9BCA-4898-A834-0C0B6A84D9B2}"/>
              </a:ext>
            </a:extLst>
          </p:cNvPr>
          <p:cNvGrpSpPr/>
          <p:nvPr/>
        </p:nvGrpSpPr>
        <p:grpSpPr>
          <a:xfrm>
            <a:off x="957093" y="260821"/>
            <a:ext cx="218485" cy="469338"/>
            <a:chOff x="11968120" y="1078663"/>
            <a:chExt cx="218485" cy="469338"/>
          </a:xfrm>
        </p:grpSpPr>
        <p:cxnSp>
          <p:nvCxnSpPr>
            <p:cNvPr id="58" name="Straight Connector 57">
              <a:extLst>
                <a:ext uri="{FF2B5EF4-FFF2-40B4-BE49-F238E27FC236}">
                  <a16:creationId xmlns:a16="http://schemas.microsoft.com/office/drawing/2014/main" id="{689CB452-6A16-4741-A2A9-DC8772CE57BD}"/>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920F37D4-D32A-4756-AD4D-243D98E08F0B}"/>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Group 59">
            <a:extLst>
              <a:ext uri="{FF2B5EF4-FFF2-40B4-BE49-F238E27FC236}">
                <a16:creationId xmlns:a16="http://schemas.microsoft.com/office/drawing/2014/main" id="{8F40FAED-59C1-4126-B44F-9D59548C0130}"/>
              </a:ext>
            </a:extLst>
          </p:cNvPr>
          <p:cNvGrpSpPr/>
          <p:nvPr/>
        </p:nvGrpSpPr>
        <p:grpSpPr>
          <a:xfrm>
            <a:off x="2586849" y="260821"/>
            <a:ext cx="218485" cy="469338"/>
            <a:chOff x="11968120" y="1078663"/>
            <a:chExt cx="218485" cy="469338"/>
          </a:xfrm>
        </p:grpSpPr>
        <p:cxnSp>
          <p:nvCxnSpPr>
            <p:cNvPr id="61" name="Straight Connector 60">
              <a:extLst>
                <a:ext uri="{FF2B5EF4-FFF2-40B4-BE49-F238E27FC236}">
                  <a16:creationId xmlns:a16="http://schemas.microsoft.com/office/drawing/2014/main" id="{8FE7C022-3340-4ADE-9996-717DFF2AC7F3}"/>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DBD3B9DC-0214-4068-AADB-5EAFE32C5A7B}"/>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Group 62">
            <a:extLst>
              <a:ext uri="{FF2B5EF4-FFF2-40B4-BE49-F238E27FC236}">
                <a16:creationId xmlns:a16="http://schemas.microsoft.com/office/drawing/2014/main" id="{36300A9C-5D02-4799-9E83-335B9C7DE5AB}"/>
              </a:ext>
            </a:extLst>
          </p:cNvPr>
          <p:cNvGrpSpPr/>
          <p:nvPr/>
        </p:nvGrpSpPr>
        <p:grpSpPr>
          <a:xfrm>
            <a:off x="4216605" y="260821"/>
            <a:ext cx="218485" cy="469338"/>
            <a:chOff x="11968120" y="1078663"/>
            <a:chExt cx="218485" cy="469338"/>
          </a:xfrm>
        </p:grpSpPr>
        <p:cxnSp>
          <p:nvCxnSpPr>
            <p:cNvPr id="64" name="Straight Connector 63">
              <a:extLst>
                <a:ext uri="{FF2B5EF4-FFF2-40B4-BE49-F238E27FC236}">
                  <a16:creationId xmlns:a16="http://schemas.microsoft.com/office/drawing/2014/main" id="{02E6257A-5635-4F0C-A1C6-CBE0460352A4}"/>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4B027128-EB73-480E-9E5A-9F1EB253CF46}"/>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 name="Group 65">
            <a:extLst>
              <a:ext uri="{FF2B5EF4-FFF2-40B4-BE49-F238E27FC236}">
                <a16:creationId xmlns:a16="http://schemas.microsoft.com/office/drawing/2014/main" id="{348F046E-8F39-437F-B521-0A90FC4DB5B1}"/>
              </a:ext>
            </a:extLst>
          </p:cNvPr>
          <p:cNvGrpSpPr/>
          <p:nvPr/>
        </p:nvGrpSpPr>
        <p:grpSpPr>
          <a:xfrm>
            <a:off x="5846361" y="260821"/>
            <a:ext cx="218485" cy="469338"/>
            <a:chOff x="11968120" y="1078663"/>
            <a:chExt cx="218485" cy="469338"/>
          </a:xfrm>
        </p:grpSpPr>
        <p:cxnSp>
          <p:nvCxnSpPr>
            <p:cNvPr id="67" name="Straight Connector 66">
              <a:extLst>
                <a:ext uri="{FF2B5EF4-FFF2-40B4-BE49-F238E27FC236}">
                  <a16:creationId xmlns:a16="http://schemas.microsoft.com/office/drawing/2014/main" id="{EBD3827C-30F7-4D7B-B86E-21F330705FD6}"/>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574214C-364D-4A72-AE32-02AF47361DBF}"/>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Group 68">
            <a:extLst>
              <a:ext uri="{FF2B5EF4-FFF2-40B4-BE49-F238E27FC236}">
                <a16:creationId xmlns:a16="http://schemas.microsoft.com/office/drawing/2014/main" id="{C252D51F-7051-4AE7-8287-98EEE0B980FF}"/>
              </a:ext>
            </a:extLst>
          </p:cNvPr>
          <p:cNvGrpSpPr/>
          <p:nvPr/>
        </p:nvGrpSpPr>
        <p:grpSpPr>
          <a:xfrm>
            <a:off x="7476117" y="260821"/>
            <a:ext cx="218485" cy="469338"/>
            <a:chOff x="11968120" y="1078663"/>
            <a:chExt cx="218485" cy="469338"/>
          </a:xfrm>
        </p:grpSpPr>
        <p:cxnSp>
          <p:nvCxnSpPr>
            <p:cNvPr id="70" name="Straight Connector 69">
              <a:extLst>
                <a:ext uri="{FF2B5EF4-FFF2-40B4-BE49-F238E27FC236}">
                  <a16:creationId xmlns:a16="http://schemas.microsoft.com/office/drawing/2014/main" id="{D1FC6D0F-9D09-417E-B9B1-AD55E471846A}"/>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859A173-FD66-4D85-A18C-A1FBF5A9FB3E}"/>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a:extLst>
              <a:ext uri="{FF2B5EF4-FFF2-40B4-BE49-F238E27FC236}">
                <a16:creationId xmlns:a16="http://schemas.microsoft.com/office/drawing/2014/main" id="{E24AB6F9-0938-444C-86A1-814ABD292558}"/>
              </a:ext>
            </a:extLst>
          </p:cNvPr>
          <p:cNvGrpSpPr/>
          <p:nvPr/>
        </p:nvGrpSpPr>
        <p:grpSpPr>
          <a:xfrm>
            <a:off x="9105873" y="260821"/>
            <a:ext cx="218485" cy="469338"/>
            <a:chOff x="11968120" y="1078663"/>
            <a:chExt cx="218485" cy="469338"/>
          </a:xfrm>
        </p:grpSpPr>
        <p:cxnSp>
          <p:nvCxnSpPr>
            <p:cNvPr id="73" name="Straight Connector 72">
              <a:extLst>
                <a:ext uri="{FF2B5EF4-FFF2-40B4-BE49-F238E27FC236}">
                  <a16:creationId xmlns:a16="http://schemas.microsoft.com/office/drawing/2014/main" id="{F7044574-3A2C-4345-B13E-1B6F7C7D0830}"/>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89DE9851-E260-4D15-95ED-00EB4B23A6C3}"/>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 74">
            <a:extLst>
              <a:ext uri="{FF2B5EF4-FFF2-40B4-BE49-F238E27FC236}">
                <a16:creationId xmlns:a16="http://schemas.microsoft.com/office/drawing/2014/main" id="{98EA2CEE-178F-4538-8EF4-FC1F494B95A9}"/>
              </a:ext>
            </a:extLst>
          </p:cNvPr>
          <p:cNvGrpSpPr/>
          <p:nvPr/>
        </p:nvGrpSpPr>
        <p:grpSpPr>
          <a:xfrm>
            <a:off x="10735629" y="260821"/>
            <a:ext cx="218485" cy="469338"/>
            <a:chOff x="11968120" y="1078663"/>
            <a:chExt cx="218485" cy="469338"/>
          </a:xfrm>
        </p:grpSpPr>
        <p:cxnSp>
          <p:nvCxnSpPr>
            <p:cNvPr id="76" name="Straight Connector 75">
              <a:extLst>
                <a:ext uri="{FF2B5EF4-FFF2-40B4-BE49-F238E27FC236}">
                  <a16:creationId xmlns:a16="http://schemas.microsoft.com/office/drawing/2014/main" id="{53662EE0-8F91-497E-9A65-C43A0D576C70}"/>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1964635-97D2-4F98-862F-B38F03CD202D}"/>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0" name="TextBox 79">
            <a:extLst>
              <a:ext uri="{FF2B5EF4-FFF2-40B4-BE49-F238E27FC236}">
                <a16:creationId xmlns:a16="http://schemas.microsoft.com/office/drawing/2014/main" id="{17DD255D-15F0-4C73-968F-0322513CBBAC}"/>
              </a:ext>
            </a:extLst>
          </p:cNvPr>
          <p:cNvSpPr txBox="1"/>
          <p:nvPr/>
        </p:nvSpPr>
        <p:spPr>
          <a:xfrm>
            <a:off x="0" y="345647"/>
            <a:ext cx="908294"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General</a:t>
            </a:r>
          </a:p>
        </p:txBody>
      </p:sp>
      <p:sp>
        <p:nvSpPr>
          <p:cNvPr id="40" name="TextBox 39">
            <a:extLst>
              <a:ext uri="{FF2B5EF4-FFF2-40B4-BE49-F238E27FC236}">
                <a16:creationId xmlns:a16="http://schemas.microsoft.com/office/drawing/2014/main" id="{491FAB66-DDD5-433D-96B8-AF9964A8F3EC}"/>
              </a:ext>
            </a:extLst>
          </p:cNvPr>
          <p:cNvSpPr txBox="1"/>
          <p:nvPr/>
        </p:nvSpPr>
        <p:spPr>
          <a:xfrm>
            <a:off x="2788453" y="310210"/>
            <a:ext cx="1552045" cy="430887"/>
          </a:xfrm>
          <a:prstGeom prst="rect">
            <a:avLst/>
          </a:prstGeom>
          <a:noFill/>
        </p:spPr>
        <p:txBody>
          <a:bodyPr wrap="square" rtlCol="0">
            <a:spAutoFit/>
          </a:bodyPr>
          <a:lstStyle/>
          <a:p>
            <a:pPr algn="ctr"/>
            <a:r>
              <a:rPr lang="en-US" sz="1100" dirty="0">
                <a:solidFill>
                  <a:schemeClr val="bg1"/>
                </a:solidFill>
                <a:latin typeface="Helvetica Neue Medium"/>
                <a:cs typeface="Helvetica Neue Medium"/>
              </a:rPr>
              <a:t>Center for Innovation and Entrepreneurship</a:t>
            </a:r>
          </a:p>
        </p:txBody>
      </p:sp>
      <p:sp>
        <p:nvSpPr>
          <p:cNvPr id="41" name="TextBox 40">
            <a:extLst>
              <a:ext uri="{FF2B5EF4-FFF2-40B4-BE49-F238E27FC236}">
                <a16:creationId xmlns:a16="http://schemas.microsoft.com/office/drawing/2014/main" id="{34CB3A11-AB81-44F7-9FF0-207396C03C60}"/>
              </a:ext>
            </a:extLst>
          </p:cNvPr>
          <p:cNvSpPr txBox="1"/>
          <p:nvPr/>
        </p:nvSpPr>
        <p:spPr>
          <a:xfrm>
            <a:off x="4412458" y="352251"/>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Housing</a:t>
            </a:r>
          </a:p>
        </p:txBody>
      </p:sp>
      <p:sp>
        <p:nvSpPr>
          <p:cNvPr id="42" name="TextBox 41">
            <a:extLst>
              <a:ext uri="{FF2B5EF4-FFF2-40B4-BE49-F238E27FC236}">
                <a16:creationId xmlns:a16="http://schemas.microsoft.com/office/drawing/2014/main" id="{F7B4257F-7811-49E3-A446-23BA5A4B3E9B}"/>
              </a:ext>
            </a:extLst>
          </p:cNvPr>
          <p:cNvSpPr txBox="1"/>
          <p:nvPr/>
        </p:nvSpPr>
        <p:spPr>
          <a:xfrm>
            <a:off x="6035378" y="357493"/>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Real Estate</a:t>
            </a:r>
          </a:p>
        </p:txBody>
      </p:sp>
      <p:sp>
        <p:nvSpPr>
          <p:cNvPr id="43" name="TextBox 42">
            <a:extLst>
              <a:ext uri="{FF2B5EF4-FFF2-40B4-BE49-F238E27FC236}">
                <a16:creationId xmlns:a16="http://schemas.microsoft.com/office/drawing/2014/main" id="{9ADE9EED-9915-4658-9DA3-90C22D954640}"/>
              </a:ext>
            </a:extLst>
          </p:cNvPr>
          <p:cNvSpPr txBox="1"/>
          <p:nvPr/>
        </p:nvSpPr>
        <p:spPr>
          <a:xfrm>
            <a:off x="7686704" y="296027"/>
            <a:ext cx="1427067" cy="461665"/>
          </a:xfrm>
          <a:prstGeom prst="rect">
            <a:avLst/>
          </a:prstGeom>
          <a:noFill/>
        </p:spPr>
        <p:txBody>
          <a:bodyPr wrap="square" rtlCol="0">
            <a:spAutoFit/>
          </a:bodyPr>
          <a:lstStyle/>
          <a:p>
            <a:pPr algn="ctr"/>
            <a:r>
              <a:rPr lang="en-US" sz="1200" dirty="0">
                <a:solidFill>
                  <a:schemeClr val="bg1"/>
                </a:solidFill>
                <a:latin typeface="Helvetica Neue Medium"/>
                <a:cs typeface="Helvetica Neue Medium"/>
              </a:rPr>
              <a:t>Engineering and Construction</a:t>
            </a:r>
          </a:p>
        </p:txBody>
      </p:sp>
      <p:sp>
        <p:nvSpPr>
          <p:cNvPr id="44" name="TextBox 43">
            <a:extLst>
              <a:ext uri="{FF2B5EF4-FFF2-40B4-BE49-F238E27FC236}">
                <a16:creationId xmlns:a16="http://schemas.microsoft.com/office/drawing/2014/main" id="{01FB3653-4F31-41D7-AB6A-040D5262A0F8}"/>
              </a:ext>
            </a:extLst>
          </p:cNvPr>
          <p:cNvSpPr txBox="1"/>
          <p:nvPr/>
        </p:nvSpPr>
        <p:spPr>
          <a:xfrm>
            <a:off x="9338030" y="350141"/>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Executive</a:t>
            </a:r>
          </a:p>
        </p:txBody>
      </p:sp>
      <p:pic>
        <p:nvPicPr>
          <p:cNvPr id="2" name="Picture 1">
            <a:extLst>
              <a:ext uri="{FF2B5EF4-FFF2-40B4-BE49-F238E27FC236}">
                <a16:creationId xmlns:a16="http://schemas.microsoft.com/office/drawing/2014/main" id="{93F62AAB-BC5D-4D22-A92E-D4F7D742ABE0}"/>
              </a:ext>
            </a:extLst>
          </p:cNvPr>
          <p:cNvPicPr>
            <a:picLocks noChangeAspect="1"/>
          </p:cNvPicPr>
          <p:nvPr/>
        </p:nvPicPr>
        <p:blipFill>
          <a:blip r:embed="rId3"/>
          <a:stretch>
            <a:fillRect/>
          </a:stretch>
        </p:blipFill>
        <p:spPr>
          <a:xfrm>
            <a:off x="2057112" y="1438173"/>
            <a:ext cx="7578497" cy="5431614"/>
          </a:xfrm>
          <a:prstGeom prst="rect">
            <a:avLst/>
          </a:prstGeom>
        </p:spPr>
      </p:pic>
      <p:pic>
        <p:nvPicPr>
          <p:cNvPr id="26" name="Picture 25">
            <a:extLst>
              <a:ext uri="{FF2B5EF4-FFF2-40B4-BE49-F238E27FC236}">
                <a16:creationId xmlns:a16="http://schemas.microsoft.com/office/drawing/2014/main" id="{CE3BE650-3B2D-4C6A-8664-75B5E4A924CB}"/>
              </a:ext>
            </a:extLst>
          </p:cNvPr>
          <p:cNvPicPr>
            <a:picLocks noChangeAspect="1"/>
          </p:cNvPicPr>
          <p:nvPr/>
        </p:nvPicPr>
        <p:blipFill>
          <a:blip r:embed="rId4"/>
          <a:stretch>
            <a:fillRect/>
          </a:stretch>
        </p:blipFill>
        <p:spPr>
          <a:xfrm>
            <a:off x="40154" y="0"/>
            <a:ext cx="973434" cy="973901"/>
          </a:xfrm>
          <a:prstGeom prst="rect">
            <a:avLst/>
          </a:prstGeom>
        </p:spPr>
      </p:pic>
      <p:sp>
        <p:nvSpPr>
          <p:cNvPr id="10" name="Title 9"/>
          <p:cNvSpPr>
            <a:spLocks noGrp="1"/>
          </p:cNvSpPr>
          <p:nvPr>
            <p:ph type="ctrTitle"/>
          </p:nvPr>
        </p:nvSpPr>
        <p:spPr>
          <a:xfrm>
            <a:off x="1175578" y="243452"/>
            <a:ext cx="9627381" cy="439293"/>
          </a:xfrm>
        </p:spPr>
        <p:txBody>
          <a:bodyPr>
            <a:normAutofit/>
          </a:bodyPr>
          <a:lstStyle/>
          <a:p>
            <a:r>
              <a:rPr lang="en-US" dirty="0"/>
              <a:t>420 Blvd of the Allies </a:t>
            </a:r>
          </a:p>
        </p:txBody>
      </p:sp>
    </p:spTree>
    <p:extLst>
      <p:ext uri="{BB962C8B-B14F-4D97-AF65-F5344CB8AC3E}">
        <p14:creationId xmlns:p14="http://schemas.microsoft.com/office/powerpoint/2010/main" val="1916307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5548F2E-F43F-44C2-AB98-2183CE0DE190}"/>
              </a:ext>
            </a:extLst>
          </p:cNvPr>
          <p:cNvPicPr>
            <a:picLocks noChangeAspect="1"/>
          </p:cNvPicPr>
          <p:nvPr/>
        </p:nvPicPr>
        <p:blipFill>
          <a:blip r:embed="rId2"/>
          <a:stretch>
            <a:fillRect/>
          </a:stretch>
        </p:blipFill>
        <p:spPr>
          <a:xfrm>
            <a:off x="10656521" y="5695122"/>
            <a:ext cx="1408228" cy="1041362"/>
          </a:xfrm>
          <a:prstGeom prst="rect">
            <a:avLst/>
          </a:prstGeom>
        </p:spPr>
      </p:pic>
      <p:sp>
        <p:nvSpPr>
          <p:cNvPr id="48" name="Text Placeholder 11">
            <a:extLst>
              <a:ext uri="{FF2B5EF4-FFF2-40B4-BE49-F238E27FC236}">
                <a16:creationId xmlns:a16="http://schemas.microsoft.com/office/drawing/2014/main" id="{EEDB1ED9-233A-4AC3-8F7A-4293B6A1A53A}"/>
              </a:ext>
            </a:extLst>
          </p:cNvPr>
          <p:cNvSpPr txBox="1">
            <a:spLocks/>
          </p:cNvSpPr>
          <p:nvPr/>
        </p:nvSpPr>
        <p:spPr>
          <a:xfrm>
            <a:off x="1233970" y="1729481"/>
            <a:ext cx="9211109" cy="4628957"/>
          </a:xfrm>
          <a:prstGeom prst="rect">
            <a:avLst/>
          </a:prstGeom>
        </p:spPr>
        <p:txBody>
          <a:bodyPr vert="horz"/>
          <a:lstStyle>
            <a:lvl1pPr marL="0" indent="0" algn="l" defTabSz="457200" rtl="0" eaLnBrk="1" latinLnBrk="0" hangingPunct="1">
              <a:spcBef>
                <a:spcPct val="20000"/>
              </a:spcBef>
              <a:buFont typeface="Arial"/>
              <a:buNone/>
              <a:defRPr sz="1600" b="1" kern="1200">
                <a:solidFill>
                  <a:srgbClr val="1294D3"/>
                </a:solidFill>
                <a:latin typeface="Helvetica Neue"/>
                <a:ea typeface="+mn-ea"/>
                <a:cs typeface="Helvetica Neue"/>
              </a:defRPr>
            </a:lvl1pPr>
            <a:lvl2pPr marL="742950" indent="-285750" algn="l" defTabSz="457200" rtl="0" eaLnBrk="1" latinLnBrk="0" hangingPunct="1">
              <a:spcBef>
                <a:spcPct val="20000"/>
              </a:spcBef>
              <a:buFont typeface="Arial"/>
              <a:buChar char="–"/>
              <a:defRPr sz="1600" kern="1200">
                <a:solidFill>
                  <a:srgbClr val="1294D3"/>
                </a:solidFill>
                <a:latin typeface="Helvetica Neue"/>
                <a:ea typeface="+mn-ea"/>
                <a:cs typeface="Helvetica Neue"/>
              </a:defRPr>
            </a:lvl2pPr>
            <a:lvl3pPr marL="1143000" indent="-228600" algn="l" defTabSz="457200" rtl="0" eaLnBrk="1" latinLnBrk="0" hangingPunct="1">
              <a:spcBef>
                <a:spcPct val="20000"/>
              </a:spcBef>
              <a:buFont typeface="Arial"/>
              <a:buChar char="•"/>
              <a:defRPr sz="1400" kern="1200">
                <a:solidFill>
                  <a:srgbClr val="1294D3"/>
                </a:solidFill>
                <a:latin typeface="Helvetica Neue"/>
                <a:ea typeface="+mn-ea"/>
                <a:cs typeface="Helvetica Neue"/>
              </a:defRPr>
            </a:lvl3pPr>
            <a:lvl4pPr marL="1600200" indent="-228600" algn="l" defTabSz="457200" rtl="0" eaLnBrk="1" latinLnBrk="0" hangingPunct="1">
              <a:spcBef>
                <a:spcPct val="20000"/>
              </a:spcBef>
              <a:buFont typeface="Arial"/>
              <a:buChar char="–"/>
              <a:defRPr sz="1200" kern="1200">
                <a:solidFill>
                  <a:srgbClr val="1294D3"/>
                </a:solidFill>
                <a:latin typeface="Helvetica Neue"/>
                <a:ea typeface="+mn-ea"/>
                <a:cs typeface="Helvetica Neue"/>
              </a:defRPr>
            </a:lvl4pPr>
            <a:lvl5pPr marL="2057400" indent="-228600" algn="l" defTabSz="457200" rtl="0" eaLnBrk="1" latinLnBrk="0" hangingPunct="1">
              <a:spcBef>
                <a:spcPct val="20000"/>
              </a:spcBef>
              <a:buFont typeface="Arial"/>
              <a:buChar char="»"/>
              <a:defRPr sz="1000" kern="1200">
                <a:solidFill>
                  <a:srgbClr val="1294D3"/>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07000"/>
              </a:lnSpc>
              <a:spcAft>
                <a:spcPts val="800"/>
              </a:spcAft>
              <a:buFont typeface="Arial" panose="020B0604020202020204" pitchFamily="34" charset="0"/>
              <a:buChar char="•"/>
            </a:pPr>
            <a:endParaRPr lang="en-US" sz="2400" dirty="0"/>
          </a:p>
        </p:txBody>
      </p:sp>
      <p:grpSp>
        <p:nvGrpSpPr>
          <p:cNvPr id="56" name="Group 55">
            <a:extLst>
              <a:ext uri="{FF2B5EF4-FFF2-40B4-BE49-F238E27FC236}">
                <a16:creationId xmlns:a16="http://schemas.microsoft.com/office/drawing/2014/main" id="{2BB804F4-91E1-4BF5-B543-A89CBB2424C1}"/>
              </a:ext>
            </a:extLst>
          </p:cNvPr>
          <p:cNvGrpSpPr/>
          <p:nvPr/>
        </p:nvGrpSpPr>
        <p:grpSpPr>
          <a:xfrm>
            <a:off x="11968120" y="260821"/>
            <a:ext cx="218485" cy="469338"/>
            <a:chOff x="11968120" y="260821"/>
            <a:chExt cx="218485" cy="469338"/>
          </a:xfrm>
        </p:grpSpPr>
        <p:cxnSp>
          <p:nvCxnSpPr>
            <p:cNvPr id="51" name="Straight Connector 50">
              <a:extLst>
                <a:ext uri="{FF2B5EF4-FFF2-40B4-BE49-F238E27FC236}">
                  <a16:creationId xmlns:a16="http://schemas.microsoft.com/office/drawing/2014/main" id="{CBC2AA56-A67D-4407-8D43-030108381C1F}"/>
                </a:ext>
              </a:extLst>
            </p:cNvPr>
            <p:cNvCxnSpPr>
              <a:cxnSpLocks/>
            </p:cNvCxnSpPr>
            <p:nvPr/>
          </p:nvCxnSpPr>
          <p:spPr>
            <a:xfrm>
              <a:off x="11968120" y="260821"/>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3357CAED-FA0B-407D-B503-0DD59A60E2B2}"/>
                </a:ext>
              </a:extLst>
            </p:cNvPr>
            <p:cNvCxnSpPr>
              <a:cxnSpLocks/>
            </p:cNvCxnSpPr>
            <p:nvPr/>
          </p:nvCxnSpPr>
          <p:spPr>
            <a:xfrm flipH="1">
              <a:off x="11968120" y="503582"/>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Group 62">
            <a:extLst>
              <a:ext uri="{FF2B5EF4-FFF2-40B4-BE49-F238E27FC236}">
                <a16:creationId xmlns:a16="http://schemas.microsoft.com/office/drawing/2014/main" id="{36300A9C-5D02-4799-9E83-335B9C7DE5AB}"/>
              </a:ext>
            </a:extLst>
          </p:cNvPr>
          <p:cNvGrpSpPr/>
          <p:nvPr/>
        </p:nvGrpSpPr>
        <p:grpSpPr>
          <a:xfrm>
            <a:off x="4216605" y="260821"/>
            <a:ext cx="218485" cy="469338"/>
            <a:chOff x="11968120" y="1078663"/>
            <a:chExt cx="218485" cy="469338"/>
          </a:xfrm>
        </p:grpSpPr>
        <p:cxnSp>
          <p:nvCxnSpPr>
            <p:cNvPr id="64" name="Straight Connector 63">
              <a:extLst>
                <a:ext uri="{FF2B5EF4-FFF2-40B4-BE49-F238E27FC236}">
                  <a16:creationId xmlns:a16="http://schemas.microsoft.com/office/drawing/2014/main" id="{02E6257A-5635-4F0C-A1C6-CBE0460352A4}"/>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4B027128-EB73-480E-9E5A-9F1EB253CF46}"/>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 name="Group 65">
            <a:extLst>
              <a:ext uri="{FF2B5EF4-FFF2-40B4-BE49-F238E27FC236}">
                <a16:creationId xmlns:a16="http://schemas.microsoft.com/office/drawing/2014/main" id="{348F046E-8F39-437F-B521-0A90FC4DB5B1}"/>
              </a:ext>
            </a:extLst>
          </p:cNvPr>
          <p:cNvGrpSpPr/>
          <p:nvPr/>
        </p:nvGrpSpPr>
        <p:grpSpPr>
          <a:xfrm>
            <a:off x="5846361" y="260821"/>
            <a:ext cx="218485" cy="469338"/>
            <a:chOff x="11968120" y="1078663"/>
            <a:chExt cx="218485" cy="469338"/>
          </a:xfrm>
        </p:grpSpPr>
        <p:cxnSp>
          <p:nvCxnSpPr>
            <p:cNvPr id="67" name="Straight Connector 66">
              <a:extLst>
                <a:ext uri="{FF2B5EF4-FFF2-40B4-BE49-F238E27FC236}">
                  <a16:creationId xmlns:a16="http://schemas.microsoft.com/office/drawing/2014/main" id="{EBD3827C-30F7-4D7B-B86E-21F330705FD6}"/>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574214C-364D-4A72-AE32-02AF47361DBF}"/>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Group 68">
            <a:extLst>
              <a:ext uri="{FF2B5EF4-FFF2-40B4-BE49-F238E27FC236}">
                <a16:creationId xmlns:a16="http://schemas.microsoft.com/office/drawing/2014/main" id="{C252D51F-7051-4AE7-8287-98EEE0B980FF}"/>
              </a:ext>
            </a:extLst>
          </p:cNvPr>
          <p:cNvGrpSpPr/>
          <p:nvPr/>
        </p:nvGrpSpPr>
        <p:grpSpPr>
          <a:xfrm>
            <a:off x="7476117" y="260821"/>
            <a:ext cx="218485" cy="469338"/>
            <a:chOff x="11968120" y="1078663"/>
            <a:chExt cx="218485" cy="469338"/>
          </a:xfrm>
        </p:grpSpPr>
        <p:cxnSp>
          <p:nvCxnSpPr>
            <p:cNvPr id="70" name="Straight Connector 69">
              <a:extLst>
                <a:ext uri="{FF2B5EF4-FFF2-40B4-BE49-F238E27FC236}">
                  <a16:creationId xmlns:a16="http://schemas.microsoft.com/office/drawing/2014/main" id="{D1FC6D0F-9D09-417E-B9B1-AD55E471846A}"/>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859A173-FD66-4D85-A18C-A1FBF5A9FB3E}"/>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a:extLst>
              <a:ext uri="{FF2B5EF4-FFF2-40B4-BE49-F238E27FC236}">
                <a16:creationId xmlns:a16="http://schemas.microsoft.com/office/drawing/2014/main" id="{E24AB6F9-0938-444C-86A1-814ABD292558}"/>
              </a:ext>
            </a:extLst>
          </p:cNvPr>
          <p:cNvGrpSpPr/>
          <p:nvPr/>
        </p:nvGrpSpPr>
        <p:grpSpPr>
          <a:xfrm>
            <a:off x="9105873" y="260821"/>
            <a:ext cx="218485" cy="469338"/>
            <a:chOff x="11968120" y="1078663"/>
            <a:chExt cx="218485" cy="469338"/>
          </a:xfrm>
        </p:grpSpPr>
        <p:cxnSp>
          <p:nvCxnSpPr>
            <p:cNvPr id="73" name="Straight Connector 72">
              <a:extLst>
                <a:ext uri="{FF2B5EF4-FFF2-40B4-BE49-F238E27FC236}">
                  <a16:creationId xmlns:a16="http://schemas.microsoft.com/office/drawing/2014/main" id="{F7044574-3A2C-4345-B13E-1B6F7C7D0830}"/>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89DE9851-E260-4D15-95ED-00EB4B23A6C3}"/>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 74">
            <a:extLst>
              <a:ext uri="{FF2B5EF4-FFF2-40B4-BE49-F238E27FC236}">
                <a16:creationId xmlns:a16="http://schemas.microsoft.com/office/drawing/2014/main" id="{98EA2CEE-178F-4538-8EF4-FC1F494B95A9}"/>
              </a:ext>
            </a:extLst>
          </p:cNvPr>
          <p:cNvGrpSpPr/>
          <p:nvPr/>
        </p:nvGrpSpPr>
        <p:grpSpPr>
          <a:xfrm>
            <a:off x="10765097" y="260821"/>
            <a:ext cx="218485" cy="469338"/>
            <a:chOff x="11968120" y="1078663"/>
            <a:chExt cx="218485" cy="469338"/>
          </a:xfrm>
        </p:grpSpPr>
        <p:cxnSp>
          <p:nvCxnSpPr>
            <p:cNvPr id="76" name="Straight Connector 75">
              <a:extLst>
                <a:ext uri="{FF2B5EF4-FFF2-40B4-BE49-F238E27FC236}">
                  <a16:creationId xmlns:a16="http://schemas.microsoft.com/office/drawing/2014/main" id="{53662EE0-8F91-497E-9A65-C43A0D576C70}"/>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1964635-97D2-4F98-862F-B38F03CD202D}"/>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0" name="TextBox 79">
            <a:extLst>
              <a:ext uri="{FF2B5EF4-FFF2-40B4-BE49-F238E27FC236}">
                <a16:creationId xmlns:a16="http://schemas.microsoft.com/office/drawing/2014/main" id="{17DD255D-15F0-4C73-968F-0322513CBBAC}"/>
              </a:ext>
            </a:extLst>
          </p:cNvPr>
          <p:cNvSpPr txBox="1"/>
          <p:nvPr/>
        </p:nvSpPr>
        <p:spPr>
          <a:xfrm>
            <a:off x="0" y="345647"/>
            <a:ext cx="908294"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General</a:t>
            </a:r>
          </a:p>
        </p:txBody>
      </p:sp>
      <p:sp>
        <p:nvSpPr>
          <p:cNvPr id="38" name="TextBox 37">
            <a:extLst>
              <a:ext uri="{FF2B5EF4-FFF2-40B4-BE49-F238E27FC236}">
                <a16:creationId xmlns:a16="http://schemas.microsoft.com/office/drawing/2014/main" id="{E32686A9-B085-41B9-82E8-C5975380141F}"/>
              </a:ext>
            </a:extLst>
          </p:cNvPr>
          <p:cNvSpPr txBox="1"/>
          <p:nvPr/>
        </p:nvSpPr>
        <p:spPr>
          <a:xfrm>
            <a:off x="1146277" y="349866"/>
            <a:ext cx="1552045" cy="523220"/>
          </a:xfrm>
          <a:prstGeom prst="rect">
            <a:avLst/>
          </a:prstGeom>
          <a:noFill/>
        </p:spPr>
        <p:txBody>
          <a:bodyPr wrap="square" rtlCol="0">
            <a:spAutoFit/>
          </a:bodyPr>
          <a:lstStyle/>
          <a:p>
            <a:pPr algn="ctr"/>
            <a:r>
              <a:rPr lang="en-US" sz="1400" dirty="0">
                <a:solidFill>
                  <a:schemeClr val="bg1"/>
                </a:solidFill>
                <a:latin typeface="Helvetica Neue Medium"/>
              </a:rPr>
              <a:t>Announcements</a:t>
            </a:r>
          </a:p>
          <a:p>
            <a:pPr algn="ctr"/>
            <a:endParaRPr lang="en-US" sz="1400" dirty="0">
              <a:solidFill>
                <a:schemeClr val="bg1"/>
              </a:solidFill>
              <a:latin typeface="Helvetica Neue Medium"/>
              <a:cs typeface="Helvetica Neue Medium"/>
            </a:endParaRPr>
          </a:p>
        </p:txBody>
      </p:sp>
      <p:sp>
        <p:nvSpPr>
          <p:cNvPr id="40" name="TextBox 39">
            <a:extLst>
              <a:ext uri="{FF2B5EF4-FFF2-40B4-BE49-F238E27FC236}">
                <a16:creationId xmlns:a16="http://schemas.microsoft.com/office/drawing/2014/main" id="{491FAB66-DDD5-433D-96B8-AF9964A8F3EC}"/>
              </a:ext>
            </a:extLst>
          </p:cNvPr>
          <p:cNvSpPr txBox="1"/>
          <p:nvPr/>
        </p:nvSpPr>
        <p:spPr>
          <a:xfrm>
            <a:off x="2788453" y="310210"/>
            <a:ext cx="1552045" cy="430887"/>
          </a:xfrm>
          <a:prstGeom prst="rect">
            <a:avLst/>
          </a:prstGeom>
          <a:noFill/>
        </p:spPr>
        <p:txBody>
          <a:bodyPr wrap="square" rtlCol="0">
            <a:spAutoFit/>
          </a:bodyPr>
          <a:lstStyle/>
          <a:p>
            <a:pPr algn="ctr"/>
            <a:r>
              <a:rPr lang="en-US" sz="1100" dirty="0">
                <a:solidFill>
                  <a:schemeClr val="bg1"/>
                </a:solidFill>
                <a:latin typeface="Helvetica Neue Medium"/>
                <a:cs typeface="Helvetica Neue Medium"/>
              </a:rPr>
              <a:t>Center for Innovation and Entrepreneurship</a:t>
            </a:r>
          </a:p>
        </p:txBody>
      </p:sp>
      <p:sp>
        <p:nvSpPr>
          <p:cNvPr id="41" name="TextBox 40">
            <a:extLst>
              <a:ext uri="{FF2B5EF4-FFF2-40B4-BE49-F238E27FC236}">
                <a16:creationId xmlns:a16="http://schemas.microsoft.com/office/drawing/2014/main" id="{34CB3A11-AB81-44F7-9FF0-207396C03C60}"/>
              </a:ext>
            </a:extLst>
          </p:cNvPr>
          <p:cNvSpPr txBox="1"/>
          <p:nvPr/>
        </p:nvSpPr>
        <p:spPr>
          <a:xfrm>
            <a:off x="4412458" y="352251"/>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Housing</a:t>
            </a:r>
          </a:p>
        </p:txBody>
      </p:sp>
      <p:sp>
        <p:nvSpPr>
          <p:cNvPr id="42" name="TextBox 41">
            <a:extLst>
              <a:ext uri="{FF2B5EF4-FFF2-40B4-BE49-F238E27FC236}">
                <a16:creationId xmlns:a16="http://schemas.microsoft.com/office/drawing/2014/main" id="{F7B4257F-7811-49E3-A446-23BA5A4B3E9B}"/>
              </a:ext>
            </a:extLst>
          </p:cNvPr>
          <p:cNvSpPr txBox="1"/>
          <p:nvPr/>
        </p:nvSpPr>
        <p:spPr>
          <a:xfrm>
            <a:off x="6035378" y="357493"/>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Real Estate</a:t>
            </a:r>
          </a:p>
        </p:txBody>
      </p:sp>
      <p:sp>
        <p:nvSpPr>
          <p:cNvPr id="43" name="TextBox 42">
            <a:extLst>
              <a:ext uri="{FF2B5EF4-FFF2-40B4-BE49-F238E27FC236}">
                <a16:creationId xmlns:a16="http://schemas.microsoft.com/office/drawing/2014/main" id="{9ADE9EED-9915-4658-9DA3-90C22D954640}"/>
              </a:ext>
            </a:extLst>
          </p:cNvPr>
          <p:cNvSpPr txBox="1"/>
          <p:nvPr/>
        </p:nvSpPr>
        <p:spPr>
          <a:xfrm>
            <a:off x="7686704" y="296027"/>
            <a:ext cx="1427067" cy="461665"/>
          </a:xfrm>
          <a:prstGeom prst="rect">
            <a:avLst/>
          </a:prstGeom>
          <a:noFill/>
        </p:spPr>
        <p:txBody>
          <a:bodyPr wrap="square" rtlCol="0">
            <a:spAutoFit/>
          </a:bodyPr>
          <a:lstStyle/>
          <a:p>
            <a:pPr algn="ctr"/>
            <a:r>
              <a:rPr lang="en-US" sz="1200" dirty="0">
                <a:solidFill>
                  <a:schemeClr val="bg1"/>
                </a:solidFill>
                <a:latin typeface="Helvetica Neue Medium"/>
                <a:cs typeface="Helvetica Neue Medium"/>
              </a:rPr>
              <a:t>Engineering and Construction</a:t>
            </a:r>
          </a:p>
        </p:txBody>
      </p:sp>
      <p:sp>
        <p:nvSpPr>
          <p:cNvPr id="44" name="TextBox 43">
            <a:extLst>
              <a:ext uri="{FF2B5EF4-FFF2-40B4-BE49-F238E27FC236}">
                <a16:creationId xmlns:a16="http://schemas.microsoft.com/office/drawing/2014/main" id="{01FB3653-4F31-41D7-AB6A-040D5262A0F8}"/>
              </a:ext>
            </a:extLst>
          </p:cNvPr>
          <p:cNvSpPr txBox="1"/>
          <p:nvPr/>
        </p:nvSpPr>
        <p:spPr>
          <a:xfrm>
            <a:off x="9338030" y="350141"/>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Executive</a:t>
            </a:r>
          </a:p>
        </p:txBody>
      </p:sp>
      <p:pic>
        <p:nvPicPr>
          <p:cNvPr id="3" name="Picture 2">
            <a:extLst>
              <a:ext uri="{FF2B5EF4-FFF2-40B4-BE49-F238E27FC236}">
                <a16:creationId xmlns:a16="http://schemas.microsoft.com/office/drawing/2014/main" id="{B973A5BA-CD92-4834-8B2E-C409181CEEC2}"/>
              </a:ext>
            </a:extLst>
          </p:cNvPr>
          <p:cNvPicPr>
            <a:picLocks noChangeAspect="1"/>
          </p:cNvPicPr>
          <p:nvPr/>
        </p:nvPicPr>
        <p:blipFill>
          <a:blip r:embed="rId3"/>
          <a:stretch>
            <a:fillRect/>
          </a:stretch>
        </p:blipFill>
        <p:spPr>
          <a:xfrm>
            <a:off x="1233970" y="1438173"/>
            <a:ext cx="9422551" cy="5419827"/>
          </a:xfrm>
          <a:prstGeom prst="rect">
            <a:avLst/>
          </a:prstGeom>
        </p:spPr>
      </p:pic>
      <p:pic>
        <p:nvPicPr>
          <p:cNvPr id="5" name="Picture 4">
            <a:extLst>
              <a:ext uri="{FF2B5EF4-FFF2-40B4-BE49-F238E27FC236}">
                <a16:creationId xmlns:a16="http://schemas.microsoft.com/office/drawing/2014/main" id="{81989234-A254-4E13-B97E-2211FA2D60FC}"/>
              </a:ext>
            </a:extLst>
          </p:cNvPr>
          <p:cNvPicPr>
            <a:picLocks noChangeAspect="1"/>
          </p:cNvPicPr>
          <p:nvPr/>
        </p:nvPicPr>
        <p:blipFill>
          <a:blip r:embed="rId4"/>
          <a:stretch>
            <a:fillRect/>
          </a:stretch>
        </p:blipFill>
        <p:spPr>
          <a:xfrm>
            <a:off x="1200961" y="1435327"/>
            <a:ext cx="2771775" cy="2924175"/>
          </a:xfrm>
          <a:prstGeom prst="rect">
            <a:avLst/>
          </a:prstGeom>
        </p:spPr>
      </p:pic>
      <p:pic>
        <p:nvPicPr>
          <p:cNvPr id="26" name="Picture 25">
            <a:extLst>
              <a:ext uri="{FF2B5EF4-FFF2-40B4-BE49-F238E27FC236}">
                <a16:creationId xmlns:a16="http://schemas.microsoft.com/office/drawing/2014/main" id="{CE3BE650-3B2D-4C6A-8664-75B5E4A924CB}"/>
              </a:ext>
            </a:extLst>
          </p:cNvPr>
          <p:cNvPicPr>
            <a:picLocks noChangeAspect="1"/>
          </p:cNvPicPr>
          <p:nvPr/>
        </p:nvPicPr>
        <p:blipFill>
          <a:blip r:embed="rId5"/>
          <a:stretch>
            <a:fillRect/>
          </a:stretch>
        </p:blipFill>
        <p:spPr>
          <a:xfrm>
            <a:off x="76237" y="124525"/>
            <a:ext cx="973434" cy="973901"/>
          </a:xfrm>
          <a:prstGeom prst="rect">
            <a:avLst/>
          </a:prstGeom>
        </p:spPr>
      </p:pic>
    </p:spTree>
    <p:extLst>
      <p:ext uri="{BB962C8B-B14F-4D97-AF65-F5344CB8AC3E}">
        <p14:creationId xmlns:p14="http://schemas.microsoft.com/office/powerpoint/2010/main" val="1088546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F0D2EB-4A02-4FAF-824D-AB06A07938DE}"/>
              </a:ext>
            </a:extLst>
          </p:cNvPr>
          <p:cNvPicPr>
            <a:picLocks noChangeAspect="1"/>
          </p:cNvPicPr>
          <p:nvPr/>
        </p:nvPicPr>
        <p:blipFill>
          <a:blip r:embed="rId2"/>
          <a:stretch>
            <a:fillRect/>
          </a:stretch>
        </p:blipFill>
        <p:spPr>
          <a:xfrm>
            <a:off x="6408751" y="3760441"/>
            <a:ext cx="3951352" cy="3164396"/>
          </a:xfrm>
          <a:prstGeom prst="rect">
            <a:avLst/>
          </a:prstGeom>
        </p:spPr>
      </p:pic>
      <p:pic>
        <p:nvPicPr>
          <p:cNvPr id="16" name="Picture 15">
            <a:extLst>
              <a:ext uri="{FF2B5EF4-FFF2-40B4-BE49-F238E27FC236}">
                <a16:creationId xmlns:a16="http://schemas.microsoft.com/office/drawing/2014/main" id="{95548F2E-F43F-44C2-AB98-2183CE0DE190}"/>
              </a:ext>
            </a:extLst>
          </p:cNvPr>
          <p:cNvPicPr>
            <a:picLocks noChangeAspect="1"/>
          </p:cNvPicPr>
          <p:nvPr/>
        </p:nvPicPr>
        <p:blipFill>
          <a:blip r:embed="rId3"/>
          <a:stretch>
            <a:fillRect/>
          </a:stretch>
        </p:blipFill>
        <p:spPr>
          <a:xfrm>
            <a:off x="10656521" y="5695122"/>
            <a:ext cx="1408228" cy="1041362"/>
          </a:xfrm>
          <a:prstGeom prst="rect">
            <a:avLst/>
          </a:prstGeom>
        </p:spPr>
      </p:pic>
      <p:sp>
        <p:nvSpPr>
          <p:cNvPr id="48" name="Text Placeholder 11">
            <a:extLst>
              <a:ext uri="{FF2B5EF4-FFF2-40B4-BE49-F238E27FC236}">
                <a16:creationId xmlns:a16="http://schemas.microsoft.com/office/drawing/2014/main" id="{EEDB1ED9-233A-4AC3-8F7A-4293B6A1A53A}"/>
              </a:ext>
            </a:extLst>
          </p:cNvPr>
          <p:cNvSpPr txBox="1">
            <a:spLocks/>
          </p:cNvSpPr>
          <p:nvPr/>
        </p:nvSpPr>
        <p:spPr>
          <a:xfrm>
            <a:off x="1233970" y="1729481"/>
            <a:ext cx="9211109" cy="4628957"/>
          </a:xfrm>
          <a:prstGeom prst="rect">
            <a:avLst/>
          </a:prstGeom>
        </p:spPr>
        <p:txBody>
          <a:bodyPr vert="horz"/>
          <a:lstStyle>
            <a:lvl1pPr marL="0" indent="0" algn="l" defTabSz="457200" rtl="0" eaLnBrk="1" latinLnBrk="0" hangingPunct="1">
              <a:spcBef>
                <a:spcPct val="20000"/>
              </a:spcBef>
              <a:buFont typeface="Arial"/>
              <a:buNone/>
              <a:defRPr sz="1600" b="1" kern="1200">
                <a:solidFill>
                  <a:srgbClr val="1294D3"/>
                </a:solidFill>
                <a:latin typeface="Helvetica Neue"/>
                <a:ea typeface="+mn-ea"/>
                <a:cs typeface="Helvetica Neue"/>
              </a:defRPr>
            </a:lvl1pPr>
            <a:lvl2pPr marL="742950" indent="-285750" algn="l" defTabSz="457200" rtl="0" eaLnBrk="1" latinLnBrk="0" hangingPunct="1">
              <a:spcBef>
                <a:spcPct val="20000"/>
              </a:spcBef>
              <a:buFont typeface="Arial"/>
              <a:buChar char="–"/>
              <a:defRPr sz="1600" kern="1200">
                <a:solidFill>
                  <a:srgbClr val="1294D3"/>
                </a:solidFill>
                <a:latin typeface="Helvetica Neue"/>
                <a:ea typeface="+mn-ea"/>
                <a:cs typeface="Helvetica Neue"/>
              </a:defRPr>
            </a:lvl2pPr>
            <a:lvl3pPr marL="1143000" indent="-228600" algn="l" defTabSz="457200" rtl="0" eaLnBrk="1" latinLnBrk="0" hangingPunct="1">
              <a:spcBef>
                <a:spcPct val="20000"/>
              </a:spcBef>
              <a:buFont typeface="Arial"/>
              <a:buChar char="•"/>
              <a:defRPr sz="1400" kern="1200">
                <a:solidFill>
                  <a:srgbClr val="1294D3"/>
                </a:solidFill>
                <a:latin typeface="Helvetica Neue"/>
                <a:ea typeface="+mn-ea"/>
                <a:cs typeface="Helvetica Neue"/>
              </a:defRPr>
            </a:lvl3pPr>
            <a:lvl4pPr marL="1600200" indent="-228600" algn="l" defTabSz="457200" rtl="0" eaLnBrk="1" latinLnBrk="0" hangingPunct="1">
              <a:spcBef>
                <a:spcPct val="20000"/>
              </a:spcBef>
              <a:buFont typeface="Arial"/>
              <a:buChar char="–"/>
              <a:defRPr sz="1200" kern="1200">
                <a:solidFill>
                  <a:srgbClr val="1294D3"/>
                </a:solidFill>
                <a:latin typeface="Helvetica Neue"/>
                <a:ea typeface="+mn-ea"/>
                <a:cs typeface="Helvetica Neue"/>
              </a:defRPr>
            </a:lvl4pPr>
            <a:lvl5pPr marL="2057400" indent="-228600" algn="l" defTabSz="457200" rtl="0" eaLnBrk="1" latinLnBrk="0" hangingPunct="1">
              <a:spcBef>
                <a:spcPct val="20000"/>
              </a:spcBef>
              <a:buFont typeface="Arial"/>
              <a:buChar char="»"/>
              <a:defRPr sz="1000" kern="1200">
                <a:solidFill>
                  <a:srgbClr val="1294D3"/>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07000"/>
              </a:lnSpc>
              <a:spcAft>
                <a:spcPts val="800"/>
              </a:spcAft>
              <a:buFont typeface="Arial" panose="020B0604020202020204" pitchFamily="34" charset="0"/>
              <a:buChar char="•"/>
            </a:pPr>
            <a:endParaRPr lang="en-US" sz="2400" dirty="0"/>
          </a:p>
        </p:txBody>
      </p:sp>
      <p:grpSp>
        <p:nvGrpSpPr>
          <p:cNvPr id="56" name="Group 55">
            <a:extLst>
              <a:ext uri="{FF2B5EF4-FFF2-40B4-BE49-F238E27FC236}">
                <a16:creationId xmlns:a16="http://schemas.microsoft.com/office/drawing/2014/main" id="{2BB804F4-91E1-4BF5-B543-A89CBB2424C1}"/>
              </a:ext>
            </a:extLst>
          </p:cNvPr>
          <p:cNvGrpSpPr/>
          <p:nvPr/>
        </p:nvGrpSpPr>
        <p:grpSpPr>
          <a:xfrm>
            <a:off x="11968120" y="260821"/>
            <a:ext cx="218485" cy="469338"/>
            <a:chOff x="11968120" y="260821"/>
            <a:chExt cx="218485" cy="469338"/>
          </a:xfrm>
        </p:grpSpPr>
        <p:cxnSp>
          <p:nvCxnSpPr>
            <p:cNvPr id="51" name="Straight Connector 50">
              <a:extLst>
                <a:ext uri="{FF2B5EF4-FFF2-40B4-BE49-F238E27FC236}">
                  <a16:creationId xmlns:a16="http://schemas.microsoft.com/office/drawing/2014/main" id="{CBC2AA56-A67D-4407-8D43-030108381C1F}"/>
                </a:ext>
              </a:extLst>
            </p:cNvPr>
            <p:cNvCxnSpPr>
              <a:cxnSpLocks/>
            </p:cNvCxnSpPr>
            <p:nvPr/>
          </p:nvCxnSpPr>
          <p:spPr>
            <a:xfrm>
              <a:off x="11968120" y="260821"/>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3357CAED-FA0B-407D-B503-0DD59A60E2B2}"/>
                </a:ext>
              </a:extLst>
            </p:cNvPr>
            <p:cNvCxnSpPr>
              <a:cxnSpLocks/>
            </p:cNvCxnSpPr>
            <p:nvPr/>
          </p:nvCxnSpPr>
          <p:spPr>
            <a:xfrm flipH="1">
              <a:off x="11968120" y="503582"/>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7" name="Group 56">
            <a:extLst>
              <a:ext uri="{FF2B5EF4-FFF2-40B4-BE49-F238E27FC236}">
                <a16:creationId xmlns:a16="http://schemas.microsoft.com/office/drawing/2014/main" id="{07C4BCAD-9BCA-4898-A834-0C0B6A84D9B2}"/>
              </a:ext>
            </a:extLst>
          </p:cNvPr>
          <p:cNvGrpSpPr/>
          <p:nvPr/>
        </p:nvGrpSpPr>
        <p:grpSpPr>
          <a:xfrm>
            <a:off x="957093" y="260821"/>
            <a:ext cx="218485" cy="469338"/>
            <a:chOff x="11968120" y="1078663"/>
            <a:chExt cx="218485" cy="469338"/>
          </a:xfrm>
        </p:grpSpPr>
        <p:cxnSp>
          <p:nvCxnSpPr>
            <p:cNvPr id="58" name="Straight Connector 57">
              <a:extLst>
                <a:ext uri="{FF2B5EF4-FFF2-40B4-BE49-F238E27FC236}">
                  <a16:creationId xmlns:a16="http://schemas.microsoft.com/office/drawing/2014/main" id="{689CB452-6A16-4741-A2A9-DC8772CE57BD}"/>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920F37D4-D32A-4756-AD4D-243D98E08F0B}"/>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Group 59">
            <a:extLst>
              <a:ext uri="{FF2B5EF4-FFF2-40B4-BE49-F238E27FC236}">
                <a16:creationId xmlns:a16="http://schemas.microsoft.com/office/drawing/2014/main" id="{8F40FAED-59C1-4126-B44F-9D59548C0130}"/>
              </a:ext>
            </a:extLst>
          </p:cNvPr>
          <p:cNvGrpSpPr/>
          <p:nvPr/>
        </p:nvGrpSpPr>
        <p:grpSpPr>
          <a:xfrm>
            <a:off x="2586849" y="260821"/>
            <a:ext cx="218485" cy="469338"/>
            <a:chOff x="11968120" y="1078663"/>
            <a:chExt cx="218485" cy="469338"/>
          </a:xfrm>
        </p:grpSpPr>
        <p:cxnSp>
          <p:nvCxnSpPr>
            <p:cNvPr id="61" name="Straight Connector 60">
              <a:extLst>
                <a:ext uri="{FF2B5EF4-FFF2-40B4-BE49-F238E27FC236}">
                  <a16:creationId xmlns:a16="http://schemas.microsoft.com/office/drawing/2014/main" id="{8FE7C022-3340-4ADE-9996-717DFF2AC7F3}"/>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DBD3B9DC-0214-4068-AADB-5EAFE32C5A7B}"/>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Group 62">
            <a:extLst>
              <a:ext uri="{FF2B5EF4-FFF2-40B4-BE49-F238E27FC236}">
                <a16:creationId xmlns:a16="http://schemas.microsoft.com/office/drawing/2014/main" id="{36300A9C-5D02-4799-9E83-335B9C7DE5AB}"/>
              </a:ext>
            </a:extLst>
          </p:cNvPr>
          <p:cNvGrpSpPr/>
          <p:nvPr/>
        </p:nvGrpSpPr>
        <p:grpSpPr>
          <a:xfrm>
            <a:off x="4216605" y="260821"/>
            <a:ext cx="218485" cy="469338"/>
            <a:chOff x="11968120" y="1078663"/>
            <a:chExt cx="218485" cy="469338"/>
          </a:xfrm>
        </p:grpSpPr>
        <p:cxnSp>
          <p:nvCxnSpPr>
            <p:cNvPr id="64" name="Straight Connector 63">
              <a:extLst>
                <a:ext uri="{FF2B5EF4-FFF2-40B4-BE49-F238E27FC236}">
                  <a16:creationId xmlns:a16="http://schemas.microsoft.com/office/drawing/2014/main" id="{02E6257A-5635-4F0C-A1C6-CBE0460352A4}"/>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4B027128-EB73-480E-9E5A-9F1EB253CF46}"/>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 name="Group 65">
            <a:extLst>
              <a:ext uri="{FF2B5EF4-FFF2-40B4-BE49-F238E27FC236}">
                <a16:creationId xmlns:a16="http://schemas.microsoft.com/office/drawing/2014/main" id="{348F046E-8F39-437F-B521-0A90FC4DB5B1}"/>
              </a:ext>
            </a:extLst>
          </p:cNvPr>
          <p:cNvGrpSpPr/>
          <p:nvPr/>
        </p:nvGrpSpPr>
        <p:grpSpPr>
          <a:xfrm>
            <a:off x="5846361" y="260821"/>
            <a:ext cx="218485" cy="469338"/>
            <a:chOff x="11968120" y="1078663"/>
            <a:chExt cx="218485" cy="469338"/>
          </a:xfrm>
        </p:grpSpPr>
        <p:cxnSp>
          <p:nvCxnSpPr>
            <p:cNvPr id="67" name="Straight Connector 66">
              <a:extLst>
                <a:ext uri="{FF2B5EF4-FFF2-40B4-BE49-F238E27FC236}">
                  <a16:creationId xmlns:a16="http://schemas.microsoft.com/office/drawing/2014/main" id="{EBD3827C-30F7-4D7B-B86E-21F330705FD6}"/>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574214C-364D-4A72-AE32-02AF47361DBF}"/>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Group 68">
            <a:extLst>
              <a:ext uri="{FF2B5EF4-FFF2-40B4-BE49-F238E27FC236}">
                <a16:creationId xmlns:a16="http://schemas.microsoft.com/office/drawing/2014/main" id="{C252D51F-7051-4AE7-8287-98EEE0B980FF}"/>
              </a:ext>
            </a:extLst>
          </p:cNvPr>
          <p:cNvGrpSpPr/>
          <p:nvPr/>
        </p:nvGrpSpPr>
        <p:grpSpPr>
          <a:xfrm>
            <a:off x="7476117" y="260821"/>
            <a:ext cx="218485" cy="469338"/>
            <a:chOff x="11968120" y="1078663"/>
            <a:chExt cx="218485" cy="469338"/>
          </a:xfrm>
        </p:grpSpPr>
        <p:cxnSp>
          <p:nvCxnSpPr>
            <p:cNvPr id="70" name="Straight Connector 69">
              <a:extLst>
                <a:ext uri="{FF2B5EF4-FFF2-40B4-BE49-F238E27FC236}">
                  <a16:creationId xmlns:a16="http://schemas.microsoft.com/office/drawing/2014/main" id="{D1FC6D0F-9D09-417E-B9B1-AD55E471846A}"/>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859A173-FD66-4D85-A18C-A1FBF5A9FB3E}"/>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a:extLst>
              <a:ext uri="{FF2B5EF4-FFF2-40B4-BE49-F238E27FC236}">
                <a16:creationId xmlns:a16="http://schemas.microsoft.com/office/drawing/2014/main" id="{E24AB6F9-0938-444C-86A1-814ABD292558}"/>
              </a:ext>
            </a:extLst>
          </p:cNvPr>
          <p:cNvGrpSpPr/>
          <p:nvPr/>
        </p:nvGrpSpPr>
        <p:grpSpPr>
          <a:xfrm>
            <a:off x="9105873" y="260821"/>
            <a:ext cx="218485" cy="469338"/>
            <a:chOff x="11968120" y="1078663"/>
            <a:chExt cx="218485" cy="469338"/>
          </a:xfrm>
        </p:grpSpPr>
        <p:cxnSp>
          <p:nvCxnSpPr>
            <p:cNvPr id="73" name="Straight Connector 72">
              <a:extLst>
                <a:ext uri="{FF2B5EF4-FFF2-40B4-BE49-F238E27FC236}">
                  <a16:creationId xmlns:a16="http://schemas.microsoft.com/office/drawing/2014/main" id="{F7044574-3A2C-4345-B13E-1B6F7C7D0830}"/>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89DE9851-E260-4D15-95ED-00EB4B23A6C3}"/>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 74">
            <a:extLst>
              <a:ext uri="{FF2B5EF4-FFF2-40B4-BE49-F238E27FC236}">
                <a16:creationId xmlns:a16="http://schemas.microsoft.com/office/drawing/2014/main" id="{98EA2CEE-178F-4538-8EF4-FC1F494B95A9}"/>
              </a:ext>
            </a:extLst>
          </p:cNvPr>
          <p:cNvGrpSpPr/>
          <p:nvPr/>
        </p:nvGrpSpPr>
        <p:grpSpPr>
          <a:xfrm>
            <a:off x="10735629" y="260821"/>
            <a:ext cx="218485" cy="469338"/>
            <a:chOff x="11968120" y="1078663"/>
            <a:chExt cx="218485" cy="469338"/>
          </a:xfrm>
        </p:grpSpPr>
        <p:cxnSp>
          <p:nvCxnSpPr>
            <p:cNvPr id="76" name="Straight Connector 75">
              <a:extLst>
                <a:ext uri="{FF2B5EF4-FFF2-40B4-BE49-F238E27FC236}">
                  <a16:creationId xmlns:a16="http://schemas.microsoft.com/office/drawing/2014/main" id="{53662EE0-8F91-497E-9A65-C43A0D576C70}"/>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1964635-97D2-4F98-862F-B38F03CD202D}"/>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0" name="TextBox 79">
            <a:extLst>
              <a:ext uri="{FF2B5EF4-FFF2-40B4-BE49-F238E27FC236}">
                <a16:creationId xmlns:a16="http://schemas.microsoft.com/office/drawing/2014/main" id="{17DD255D-15F0-4C73-968F-0322513CBBAC}"/>
              </a:ext>
            </a:extLst>
          </p:cNvPr>
          <p:cNvSpPr txBox="1"/>
          <p:nvPr/>
        </p:nvSpPr>
        <p:spPr>
          <a:xfrm>
            <a:off x="0" y="345647"/>
            <a:ext cx="908294"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General</a:t>
            </a:r>
          </a:p>
        </p:txBody>
      </p:sp>
      <p:sp>
        <p:nvSpPr>
          <p:cNvPr id="38" name="TextBox 37">
            <a:extLst>
              <a:ext uri="{FF2B5EF4-FFF2-40B4-BE49-F238E27FC236}">
                <a16:creationId xmlns:a16="http://schemas.microsoft.com/office/drawing/2014/main" id="{E32686A9-B085-41B9-82E8-C5975380141F}"/>
              </a:ext>
            </a:extLst>
          </p:cNvPr>
          <p:cNvSpPr txBox="1"/>
          <p:nvPr/>
        </p:nvSpPr>
        <p:spPr>
          <a:xfrm>
            <a:off x="1146277" y="349866"/>
            <a:ext cx="1552045" cy="523220"/>
          </a:xfrm>
          <a:prstGeom prst="rect">
            <a:avLst/>
          </a:prstGeom>
          <a:noFill/>
        </p:spPr>
        <p:txBody>
          <a:bodyPr wrap="square" rtlCol="0">
            <a:spAutoFit/>
          </a:bodyPr>
          <a:lstStyle/>
          <a:p>
            <a:pPr algn="ctr"/>
            <a:r>
              <a:rPr lang="en-US" sz="1400" dirty="0">
                <a:solidFill>
                  <a:schemeClr val="bg1"/>
                </a:solidFill>
                <a:latin typeface="Helvetica Neue Medium"/>
              </a:rPr>
              <a:t>Announcements</a:t>
            </a:r>
          </a:p>
          <a:p>
            <a:pPr algn="ctr"/>
            <a:endParaRPr lang="en-US" sz="1400" dirty="0">
              <a:solidFill>
                <a:schemeClr val="bg1"/>
              </a:solidFill>
              <a:latin typeface="Helvetica Neue Medium"/>
              <a:cs typeface="Helvetica Neue Medium"/>
            </a:endParaRPr>
          </a:p>
        </p:txBody>
      </p:sp>
      <p:sp>
        <p:nvSpPr>
          <p:cNvPr id="40" name="TextBox 39">
            <a:extLst>
              <a:ext uri="{FF2B5EF4-FFF2-40B4-BE49-F238E27FC236}">
                <a16:creationId xmlns:a16="http://schemas.microsoft.com/office/drawing/2014/main" id="{491FAB66-DDD5-433D-96B8-AF9964A8F3EC}"/>
              </a:ext>
            </a:extLst>
          </p:cNvPr>
          <p:cNvSpPr txBox="1"/>
          <p:nvPr/>
        </p:nvSpPr>
        <p:spPr>
          <a:xfrm>
            <a:off x="2788453" y="310210"/>
            <a:ext cx="1552045" cy="430887"/>
          </a:xfrm>
          <a:prstGeom prst="rect">
            <a:avLst/>
          </a:prstGeom>
          <a:noFill/>
        </p:spPr>
        <p:txBody>
          <a:bodyPr wrap="square" rtlCol="0">
            <a:spAutoFit/>
          </a:bodyPr>
          <a:lstStyle/>
          <a:p>
            <a:pPr algn="ctr"/>
            <a:r>
              <a:rPr lang="en-US" sz="1100" dirty="0">
                <a:solidFill>
                  <a:schemeClr val="bg1"/>
                </a:solidFill>
                <a:latin typeface="Helvetica Neue Medium"/>
                <a:cs typeface="Helvetica Neue Medium"/>
              </a:rPr>
              <a:t>Center for Innovation and Entrepreneurship</a:t>
            </a:r>
          </a:p>
        </p:txBody>
      </p:sp>
      <p:sp>
        <p:nvSpPr>
          <p:cNvPr id="41" name="TextBox 40">
            <a:extLst>
              <a:ext uri="{FF2B5EF4-FFF2-40B4-BE49-F238E27FC236}">
                <a16:creationId xmlns:a16="http://schemas.microsoft.com/office/drawing/2014/main" id="{34CB3A11-AB81-44F7-9FF0-207396C03C60}"/>
              </a:ext>
            </a:extLst>
          </p:cNvPr>
          <p:cNvSpPr txBox="1"/>
          <p:nvPr/>
        </p:nvSpPr>
        <p:spPr>
          <a:xfrm>
            <a:off x="4412458" y="352251"/>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Housing</a:t>
            </a:r>
          </a:p>
        </p:txBody>
      </p:sp>
      <p:sp>
        <p:nvSpPr>
          <p:cNvPr id="42" name="TextBox 41">
            <a:extLst>
              <a:ext uri="{FF2B5EF4-FFF2-40B4-BE49-F238E27FC236}">
                <a16:creationId xmlns:a16="http://schemas.microsoft.com/office/drawing/2014/main" id="{F7B4257F-7811-49E3-A446-23BA5A4B3E9B}"/>
              </a:ext>
            </a:extLst>
          </p:cNvPr>
          <p:cNvSpPr txBox="1"/>
          <p:nvPr/>
        </p:nvSpPr>
        <p:spPr>
          <a:xfrm>
            <a:off x="6035378" y="357493"/>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Real Estate</a:t>
            </a:r>
          </a:p>
        </p:txBody>
      </p:sp>
      <p:sp>
        <p:nvSpPr>
          <p:cNvPr id="43" name="TextBox 42">
            <a:extLst>
              <a:ext uri="{FF2B5EF4-FFF2-40B4-BE49-F238E27FC236}">
                <a16:creationId xmlns:a16="http://schemas.microsoft.com/office/drawing/2014/main" id="{9ADE9EED-9915-4658-9DA3-90C22D954640}"/>
              </a:ext>
            </a:extLst>
          </p:cNvPr>
          <p:cNvSpPr txBox="1"/>
          <p:nvPr/>
        </p:nvSpPr>
        <p:spPr>
          <a:xfrm>
            <a:off x="7686704" y="296027"/>
            <a:ext cx="1427067" cy="461665"/>
          </a:xfrm>
          <a:prstGeom prst="rect">
            <a:avLst/>
          </a:prstGeom>
          <a:noFill/>
        </p:spPr>
        <p:txBody>
          <a:bodyPr wrap="square" rtlCol="0">
            <a:spAutoFit/>
          </a:bodyPr>
          <a:lstStyle/>
          <a:p>
            <a:pPr algn="ctr"/>
            <a:r>
              <a:rPr lang="en-US" sz="1200" dirty="0">
                <a:solidFill>
                  <a:schemeClr val="bg1"/>
                </a:solidFill>
                <a:latin typeface="Helvetica Neue Medium"/>
                <a:cs typeface="Helvetica Neue Medium"/>
              </a:rPr>
              <a:t>Engineering and Construction</a:t>
            </a:r>
          </a:p>
        </p:txBody>
      </p:sp>
      <p:sp>
        <p:nvSpPr>
          <p:cNvPr id="44" name="TextBox 43">
            <a:extLst>
              <a:ext uri="{FF2B5EF4-FFF2-40B4-BE49-F238E27FC236}">
                <a16:creationId xmlns:a16="http://schemas.microsoft.com/office/drawing/2014/main" id="{01FB3653-4F31-41D7-AB6A-040D5262A0F8}"/>
              </a:ext>
            </a:extLst>
          </p:cNvPr>
          <p:cNvSpPr txBox="1"/>
          <p:nvPr/>
        </p:nvSpPr>
        <p:spPr>
          <a:xfrm>
            <a:off x="9338030" y="350141"/>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Executive</a:t>
            </a:r>
          </a:p>
        </p:txBody>
      </p:sp>
      <p:pic>
        <p:nvPicPr>
          <p:cNvPr id="26" name="Picture 25">
            <a:extLst>
              <a:ext uri="{FF2B5EF4-FFF2-40B4-BE49-F238E27FC236}">
                <a16:creationId xmlns:a16="http://schemas.microsoft.com/office/drawing/2014/main" id="{CE3BE650-3B2D-4C6A-8664-75B5E4A924CB}"/>
              </a:ext>
            </a:extLst>
          </p:cNvPr>
          <p:cNvPicPr>
            <a:picLocks noChangeAspect="1"/>
          </p:cNvPicPr>
          <p:nvPr/>
        </p:nvPicPr>
        <p:blipFill>
          <a:blip r:embed="rId4"/>
          <a:stretch>
            <a:fillRect/>
          </a:stretch>
        </p:blipFill>
        <p:spPr>
          <a:xfrm>
            <a:off x="67550" y="-3957"/>
            <a:ext cx="973434" cy="973901"/>
          </a:xfrm>
          <a:prstGeom prst="rect">
            <a:avLst/>
          </a:prstGeom>
        </p:spPr>
      </p:pic>
      <p:sp>
        <p:nvSpPr>
          <p:cNvPr id="10" name="Title 9"/>
          <p:cNvSpPr>
            <a:spLocks noGrp="1"/>
          </p:cNvSpPr>
          <p:nvPr>
            <p:ph type="ctrTitle"/>
          </p:nvPr>
        </p:nvSpPr>
        <p:spPr>
          <a:xfrm>
            <a:off x="1181270" y="275692"/>
            <a:ext cx="9627381" cy="439293"/>
          </a:xfrm>
        </p:spPr>
        <p:txBody>
          <a:bodyPr>
            <a:normAutofit/>
          </a:bodyPr>
          <a:lstStyle/>
          <a:p>
            <a:r>
              <a:rPr lang="en-US" dirty="0"/>
              <a:t>Central </a:t>
            </a:r>
            <a:r>
              <a:rPr lang="en-US" dirty="0">
                <a:solidFill>
                  <a:srgbClr val="0094D3"/>
                </a:solidFill>
              </a:rPr>
              <a:t>Business</a:t>
            </a:r>
            <a:r>
              <a:rPr lang="en-US" dirty="0"/>
              <a:t> District – 420 Boulevard of the Allies</a:t>
            </a:r>
          </a:p>
        </p:txBody>
      </p:sp>
      <p:sp>
        <p:nvSpPr>
          <p:cNvPr id="3" name="TextBox 2">
            <a:extLst>
              <a:ext uri="{FF2B5EF4-FFF2-40B4-BE49-F238E27FC236}">
                <a16:creationId xmlns:a16="http://schemas.microsoft.com/office/drawing/2014/main" id="{C1D5C1A4-E464-486A-BBD4-6199D62B1D8D}"/>
              </a:ext>
            </a:extLst>
          </p:cNvPr>
          <p:cNvSpPr txBox="1"/>
          <p:nvPr/>
        </p:nvSpPr>
        <p:spPr>
          <a:xfrm>
            <a:off x="908294" y="1057214"/>
            <a:ext cx="9716494" cy="2954655"/>
          </a:xfrm>
          <a:prstGeom prst="rect">
            <a:avLst/>
          </a:prstGeom>
          <a:noFill/>
        </p:spPr>
        <p:txBody>
          <a:bodyPr wrap="square" rtlCol="0">
            <a:spAutoFit/>
          </a:bodyPr>
          <a:lstStyle/>
          <a:p>
            <a:pPr marL="285750" lvl="0" indent="-285750">
              <a:buFont typeface="Arial" panose="020B0604020202020204" pitchFamily="34" charset="0"/>
              <a:buChar char="•"/>
            </a:pPr>
            <a:r>
              <a:rPr lang="en-US" sz="1200" dirty="0">
                <a:solidFill>
                  <a:srgbClr val="0094D3"/>
                </a:solidFill>
              </a:rPr>
              <a:t>Authorization to execute an agreement of sale with 420 Allies LLC for the acquisition of Block 1-M, Lot 150, in the 1</a:t>
            </a:r>
            <a:r>
              <a:rPr lang="en-US" sz="1200" baseline="30000" dirty="0">
                <a:solidFill>
                  <a:srgbClr val="0094D3"/>
                </a:solidFill>
              </a:rPr>
              <a:t>st</a:t>
            </a:r>
            <a:r>
              <a:rPr lang="en-US" sz="1200" dirty="0">
                <a:solidFill>
                  <a:srgbClr val="0094D3"/>
                </a:solidFill>
              </a:rPr>
              <a:t> Ward (420 Boulevard of the Allies) for 	$27,500,000.00.</a:t>
            </a:r>
          </a:p>
          <a:p>
            <a:pPr lvl="0"/>
            <a:endParaRPr lang="en-US" sz="1200" dirty="0">
              <a:solidFill>
                <a:srgbClr val="0094D3"/>
              </a:solidFill>
            </a:endParaRPr>
          </a:p>
          <a:p>
            <a:pPr marL="285750" lvl="0" indent="-285750">
              <a:buFont typeface="Arial" panose="020B0604020202020204" pitchFamily="34" charset="0"/>
              <a:buChar char="•"/>
            </a:pPr>
            <a:r>
              <a:rPr lang="en-US" sz="1200" dirty="0">
                <a:solidFill>
                  <a:srgbClr val="0094D3"/>
                </a:solidFill>
              </a:rPr>
              <a:t>Authorization to pay the URA’s share of the down payment on the acquisition of 420 Boulevard of the Allies in the amount of $1,666,667.00.</a:t>
            </a:r>
          </a:p>
          <a:p>
            <a:pPr lvl="0"/>
            <a:endParaRPr lang="en-US" sz="1200" dirty="0">
              <a:solidFill>
                <a:srgbClr val="0094D3"/>
              </a:solidFill>
            </a:endParaRPr>
          </a:p>
          <a:p>
            <a:pPr marL="285750" lvl="0" indent="-285750">
              <a:buFont typeface="Arial" panose="020B0604020202020204" pitchFamily="34" charset="0"/>
              <a:buChar char="•"/>
            </a:pPr>
            <a:r>
              <a:rPr lang="en-US" sz="1200" dirty="0">
                <a:solidFill>
                  <a:srgbClr val="0094D3"/>
                </a:solidFill>
              </a:rPr>
              <a:t>Issuance of a request for proposals (RFP) for design of the interior build out of the URA-occupied portion of 420 Boulevard of the Allies.</a:t>
            </a:r>
          </a:p>
          <a:p>
            <a:pPr lvl="0"/>
            <a:endParaRPr lang="en-US" sz="1200" dirty="0">
              <a:solidFill>
                <a:srgbClr val="0094D3"/>
              </a:solidFill>
            </a:endParaRPr>
          </a:p>
          <a:p>
            <a:pPr marL="285750" lvl="0" indent="-285750">
              <a:buFont typeface="Arial" panose="020B0604020202020204" pitchFamily="34" charset="0"/>
              <a:buChar char="•"/>
            </a:pPr>
            <a:r>
              <a:rPr lang="en-US" sz="1200" dirty="0">
                <a:solidFill>
                  <a:srgbClr val="0094D3"/>
                </a:solidFill>
              </a:rPr>
              <a:t>Authorization to enter into an agreement with Blank Rome LLP for an amount not to exceed $25,000.00 for legal services related to the acquisition of </a:t>
            </a:r>
            <a:r>
              <a:rPr lang="en-US" sz="1200">
                <a:solidFill>
                  <a:srgbClr val="0094D3"/>
                </a:solidFill>
              </a:rPr>
              <a:t>420 Boulevard </a:t>
            </a:r>
            <a:r>
              <a:rPr lang="en-US" sz="1200" dirty="0">
                <a:solidFill>
                  <a:srgbClr val="0094D3"/>
                </a:solidFill>
              </a:rPr>
              <a:t>of the </a:t>
            </a:r>
            <a:r>
              <a:rPr lang="en-US" sz="1200">
                <a:solidFill>
                  <a:srgbClr val="0094D3"/>
                </a:solidFill>
              </a:rPr>
              <a:t>Allies.</a:t>
            </a:r>
          </a:p>
          <a:p>
            <a:pPr lvl="0"/>
            <a:endParaRPr lang="en-US" sz="1200" dirty="0">
              <a:solidFill>
                <a:srgbClr val="0094D3"/>
              </a:solidFill>
            </a:endParaRPr>
          </a:p>
          <a:p>
            <a:pPr marL="285750" lvl="0" indent="-285750">
              <a:buFont typeface="Arial" panose="020B0604020202020204" pitchFamily="34" charset="0"/>
              <a:buChar char="•"/>
            </a:pPr>
            <a:r>
              <a:rPr lang="en-US" sz="1200" dirty="0">
                <a:solidFill>
                  <a:srgbClr val="0094D3"/>
                </a:solidFill>
              </a:rPr>
              <a:t>Authorization to enter into cooperation agreements with the City of Pittsburgh and the Housing Authority of the City of Pittsburgh concerning funding and ownership matters related to the acquisition of 420 Boulevard of the Allies, including, but not limited to, a commitment to execute a guaranty and related security instruments securing a borrowing by the City of Pittsburgh by a to-be-determined lending institution in an amount not-to-exceed $40,000,000.00 to finance acquisition, design, and build out.</a:t>
            </a:r>
          </a:p>
          <a:p>
            <a:endParaRPr lang="en-US" dirty="0"/>
          </a:p>
        </p:txBody>
      </p:sp>
      <p:pic>
        <p:nvPicPr>
          <p:cNvPr id="47" name="Picture 46">
            <a:extLst>
              <a:ext uri="{FF2B5EF4-FFF2-40B4-BE49-F238E27FC236}">
                <a16:creationId xmlns:a16="http://schemas.microsoft.com/office/drawing/2014/main" id="{892640B5-BCFA-45CE-B561-BEE8FB963D93}"/>
              </a:ext>
            </a:extLst>
          </p:cNvPr>
          <p:cNvPicPr>
            <a:picLocks noChangeAspect="1"/>
          </p:cNvPicPr>
          <p:nvPr/>
        </p:nvPicPr>
        <p:blipFill>
          <a:blip r:embed="rId5"/>
          <a:stretch>
            <a:fillRect/>
          </a:stretch>
        </p:blipFill>
        <p:spPr>
          <a:xfrm>
            <a:off x="7901655" y="4985742"/>
            <a:ext cx="307437" cy="307437"/>
          </a:xfrm>
          <a:prstGeom prst="rect">
            <a:avLst/>
          </a:prstGeom>
        </p:spPr>
      </p:pic>
    </p:spTree>
    <p:extLst>
      <p:ext uri="{BB962C8B-B14F-4D97-AF65-F5344CB8AC3E}">
        <p14:creationId xmlns:p14="http://schemas.microsoft.com/office/powerpoint/2010/main" val="1132230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5548F2E-F43F-44C2-AB98-2183CE0DE190}"/>
              </a:ext>
            </a:extLst>
          </p:cNvPr>
          <p:cNvPicPr>
            <a:picLocks noChangeAspect="1"/>
          </p:cNvPicPr>
          <p:nvPr/>
        </p:nvPicPr>
        <p:blipFill>
          <a:blip r:embed="rId2"/>
          <a:stretch>
            <a:fillRect/>
          </a:stretch>
        </p:blipFill>
        <p:spPr>
          <a:xfrm>
            <a:off x="10656521" y="5695122"/>
            <a:ext cx="1408228" cy="1041362"/>
          </a:xfrm>
          <a:prstGeom prst="rect">
            <a:avLst/>
          </a:prstGeom>
        </p:spPr>
      </p:pic>
      <p:sp>
        <p:nvSpPr>
          <p:cNvPr id="48" name="Text Placeholder 11">
            <a:extLst>
              <a:ext uri="{FF2B5EF4-FFF2-40B4-BE49-F238E27FC236}">
                <a16:creationId xmlns:a16="http://schemas.microsoft.com/office/drawing/2014/main" id="{EEDB1ED9-233A-4AC3-8F7A-4293B6A1A53A}"/>
              </a:ext>
            </a:extLst>
          </p:cNvPr>
          <p:cNvSpPr txBox="1">
            <a:spLocks/>
          </p:cNvSpPr>
          <p:nvPr/>
        </p:nvSpPr>
        <p:spPr>
          <a:xfrm>
            <a:off x="1233970" y="1729481"/>
            <a:ext cx="9211109" cy="4628957"/>
          </a:xfrm>
          <a:prstGeom prst="rect">
            <a:avLst/>
          </a:prstGeom>
        </p:spPr>
        <p:txBody>
          <a:bodyPr vert="horz"/>
          <a:lstStyle>
            <a:lvl1pPr marL="0" indent="0" algn="l" defTabSz="457200" rtl="0" eaLnBrk="1" latinLnBrk="0" hangingPunct="1">
              <a:spcBef>
                <a:spcPct val="20000"/>
              </a:spcBef>
              <a:buFont typeface="Arial"/>
              <a:buNone/>
              <a:defRPr sz="1600" b="1" kern="1200">
                <a:solidFill>
                  <a:srgbClr val="1294D3"/>
                </a:solidFill>
                <a:latin typeface="Helvetica Neue"/>
                <a:ea typeface="+mn-ea"/>
                <a:cs typeface="Helvetica Neue"/>
              </a:defRPr>
            </a:lvl1pPr>
            <a:lvl2pPr marL="742950" indent="-285750" algn="l" defTabSz="457200" rtl="0" eaLnBrk="1" latinLnBrk="0" hangingPunct="1">
              <a:spcBef>
                <a:spcPct val="20000"/>
              </a:spcBef>
              <a:buFont typeface="Arial"/>
              <a:buChar char="–"/>
              <a:defRPr sz="1600" kern="1200">
                <a:solidFill>
                  <a:srgbClr val="1294D3"/>
                </a:solidFill>
                <a:latin typeface="Helvetica Neue"/>
                <a:ea typeface="+mn-ea"/>
                <a:cs typeface="Helvetica Neue"/>
              </a:defRPr>
            </a:lvl2pPr>
            <a:lvl3pPr marL="1143000" indent="-228600" algn="l" defTabSz="457200" rtl="0" eaLnBrk="1" latinLnBrk="0" hangingPunct="1">
              <a:spcBef>
                <a:spcPct val="20000"/>
              </a:spcBef>
              <a:buFont typeface="Arial"/>
              <a:buChar char="•"/>
              <a:defRPr sz="1400" kern="1200">
                <a:solidFill>
                  <a:srgbClr val="1294D3"/>
                </a:solidFill>
                <a:latin typeface="Helvetica Neue"/>
                <a:ea typeface="+mn-ea"/>
                <a:cs typeface="Helvetica Neue"/>
              </a:defRPr>
            </a:lvl3pPr>
            <a:lvl4pPr marL="1600200" indent="-228600" algn="l" defTabSz="457200" rtl="0" eaLnBrk="1" latinLnBrk="0" hangingPunct="1">
              <a:spcBef>
                <a:spcPct val="20000"/>
              </a:spcBef>
              <a:buFont typeface="Arial"/>
              <a:buChar char="–"/>
              <a:defRPr sz="1200" kern="1200">
                <a:solidFill>
                  <a:srgbClr val="1294D3"/>
                </a:solidFill>
                <a:latin typeface="Helvetica Neue"/>
                <a:ea typeface="+mn-ea"/>
                <a:cs typeface="Helvetica Neue"/>
              </a:defRPr>
            </a:lvl4pPr>
            <a:lvl5pPr marL="2057400" indent="-228600" algn="l" defTabSz="457200" rtl="0" eaLnBrk="1" latinLnBrk="0" hangingPunct="1">
              <a:spcBef>
                <a:spcPct val="20000"/>
              </a:spcBef>
              <a:buFont typeface="Arial"/>
              <a:buChar char="»"/>
              <a:defRPr sz="1000" kern="1200">
                <a:solidFill>
                  <a:srgbClr val="1294D3"/>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07000"/>
              </a:lnSpc>
              <a:spcAft>
                <a:spcPts val="800"/>
              </a:spcAft>
              <a:buFont typeface="Arial" panose="020B0604020202020204" pitchFamily="34" charset="0"/>
              <a:buChar char="•"/>
            </a:pPr>
            <a:endParaRPr lang="en-US" sz="2400" dirty="0"/>
          </a:p>
        </p:txBody>
      </p:sp>
      <p:grpSp>
        <p:nvGrpSpPr>
          <p:cNvPr id="56" name="Group 55">
            <a:extLst>
              <a:ext uri="{FF2B5EF4-FFF2-40B4-BE49-F238E27FC236}">
                <a16:creationId xmlns:a16="http://schemas.microsoft.com/office/drawing/2014/main" id="{2BB804F4-91E1-4BF5-B543-A89CBB2424C1}"/>
              </a:ext>
            </a:extLst>
          </p:cNvPr>
          <p:cNvGrpSpPr/>
          <p:nvPr/>
        </p:nvGrpSpPr>
        <p:grpSpPr>
          <a:xfrm>
            <a:off x="11968120" y="260821"/>
            <a:ext cx="218485" cy="469338"/>
            <a:chOff x="11968120" y="260821"/>
            <a:chExt cx="218485" cy="469338"/>
          </a:xfrm>
        </p:grpSpPr>
        <p:cxnSp>
          <p:nvCxnSpPr>
            <p:cNvPr id="51" name="Straight Connector 50">
              <a:extLst>
                <a:ext uri="{FF2B5EF4-FFF2-40B4-BE49-F238E27FC236}">
                  <a16:creationId xmlns:a16="http://schemas.microsoft.com/office/drawing/2014/main" id="{CBC2AA56-A67D-4407-8D43-030108381C1F}"/>
                </a:ext>
              </a:extLst>
            </p:cNvPr>
            <p:cNvCxnSpPr>
              <a:cxnSpLocks/>
            </p:cNvCxnSpPr>
            <p:nvPr/>
          </p:nvCxnSpPr>
          <p:spPr>
            <a:xfrm>
              <a:off x="11968120" y="260821"/>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3357CAED-FA0B-407D-B503-0DD59A60E2B2}"/>
                </a:ext>
              </a:extLst>
            </p:cNvPr>
            <p:cNvCxnSpPr>
              <a:cxnSpLocks/>
            </p:cNvCxnSpPr>
            <p:nvPr/>
          </p:nvCxnSpPr>
          <p:spPr>
            <a:xfrm flipH="1">
              <a:off x="11968120" y="503582"/>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7" name="Group 56">
            <a:extLst>
              <a:ext uri="{FF2B5EF4-FFF2-40B4-BE49-F238E27FC236}">
                <a16:creationId xmlns:a16="http://schemas.microsoft.com/office/drawing/2014/main" id="{07C4BCAD-9BCA-4898-A834-0C0B6A84D9B2}"/>
              </a:ext>
            </a:extLst>
          </p:cNvPr>
          <p:cNvGrpSpPr/>
          <p:nvPr/>
        </p:nvGrpSpPr>
        <p:grpSpPr>
          <a:xfrm>
            <a:off x="957093" y="260821"/>
            <a:ext cx="218485" cy="469338"/>
            <a:chOff x="11968120" y="1078663"/>
            <a:chExt cx="218485" cy="469338"/>
          </a:xfrm>
        </p:grpSpPr>
        <p:cxnSp>
          <p:nvCxnSpPr>
            <p:cNvPr id="58" name="Straight Connector 57">
              <a:extLst>
                <a:ext uri="{FF2B5EF4-FFF2-40B4-BE49-F238E27FC236}">
                  <a16:creationId xmlns:a16="http://schemas.microsoft.com/office/drawing/2014/main" id="{689CB452-6A16-4741-A2A9-DC8772CE57BD}"/>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920F37D4-D32A-4756-AD4D-243D98E08F0B}"/>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Group 59">
            <a:extLst>
              <a:ext uri="{FF2B5EF4-FFF2-40B4-BE49-F238E27FC236}">
                <a16:creationId xmlns:a16="http://schemas.microsoft.com/office/drawing/2014/main" id="{8F40FAED-59C1-4126-B44F-9D59548C0130}"/>
              </a:ext>
            </a:extLst>
          </p:cNvPr>
          <p:cNvGrpSpPr/>
          <p:nvPr/>
        </p:nvGrpSpPr>
        <p:grpSpPr>
          <a:xfrm>
            <a:off x="2586849" y="260821"/>
            <a:ext cx="218485" cy="469338"/>
            <a:chOff x="11968120" y="1078663"/>
            <a:chExt cx="218485" cy="469338"/>
          </a:xfrm>
        </p:grpSpPr>
        <p:cxnSp>
          <p:nvCxnSpPr>
            <p:cNvPr id="61" name="Straight Connector 60">
              <a:extLst>
                <a:ext uri="{FF2B5EF4-FFF2-40B4-BE49-F238E27FC236}">
                  <a16:creationId xmlns:a16="http://schemas.microsoft.com/office/drawing/2014/main" id="{8FE7C022-3340-4ADE-9996-717DFF2AC7F3}"/>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DBD3B9DC-0214-4068-AADB-5EAFE32C5A7B}"/>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Group 62">
            <a:extLst>
              <a:ext uri="{FF2B5EF4-FFF2-40B4-BE49-F238E27FC236}">
                <a16:creationId xmlns:a16="http://schemas.microsoft.com/office/drawing/2014/main" id="{36300A9C-5D02-4799-9E83-335B9C7DE5AB}"/>
              </a:ext>
            </a:extLst>
          </p:cNvPr>
          <p:cNvGrpSpPr/>
          <p:nvPr/>
        </p:nvGrpSpPr>
        <p:grpSpPr>
          <a:xfrm>
            <a:off x="4216605" y="260821"/>
            <a:ext cx="218485" cy="469338"/>
            <a:chOff x="11968120" y="1078663"/>
            <a:chExt cx="218485" cy="469338"/>
          </a:xfrm>
        </p:grpSpPr>
        <p:cxnSp>
          <p:nvCxnSpPr>
            <p:cNvPr id="64" name="Straight Connector 63">
              <a:extLst>
                <a:ext uri="{FF2B5EF4-FFF2-40B4-BE49-F238E27FC236}">
                  <a16:creationId xmlns:a16="http://schemas.microsoft.com/office/drawing/2014/main" id="{02E6257A-5635-4F0C-A1C6-CBE0460352A4}"/>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4B027128-EB73-480E-9E5A-9F1EB253CF46}"/>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 name="Group 65">
            <a:extLst>
              <a:ext uri="{FF2B5EF4-FFF2-40B4-BE49-F238E27FC236}">
                <a16:creationId xmlns:a16="http://schemas.microsoft.com/office/drawing/2014/main" id="{348F046E-8F39-437F-B521-0A90FC4DB5B1}"/>
              </a:ext>
            </a:extLst>
          </p:cNvPr>
          <p:cNvGrpSpPr/>
          <p:nvPr/>
        </p:nvGrpSpPr>
        <p:grpSpPr>
          <a:xfrm>
            <a:off x="5846361" y="260821"/>
            <a:ext cx="218485" cy="469338"/>
            <a:chOff x="11968120" y="1078663"/>
            <a:chExt cx="218485" cy="469338"/>
          </a:xfrm>
        </p:grpSpPr>
        <p:cxnSp>
          <p:nvCxnSpPr>
            <p:cNvPr id="67" name="Straight Connector 66">
              <a:extLst>
                <a:ext uri="{FF2B5EF4-FFF2-40B4-BE49-F238E27FC236}">
                  <a16:creationId xmlns:a16="http://schemas.microsoft.com/office/drawing/2014/main" id="{EBD3827C-30F7-4D7B-B86E-21F330705FD6}"/>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574214C-364D-4A72-AE32-02AF47361DBF}"/>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Group 68">
            <a:extLst>
              <a:ext uri="{FF2B5EF4-FFF2-40B4-BE49-F238E27FC236}">
                <a16:creationId xmlns:a16="http://schemas.microsoft.com/office/drawing/2014/main" id="{C252D51F-7051-4AE7-8287-98EEE0B980FF}"/>
              </a:ext>
            </a:extLst>
          </p:cNvPr>
          <p:cNvGrpSpPr/>
          <p:nvPr/>
        </p:nvGrpSpPr>
        <p:grpSpPr>
          <a:xfrm>
            <a:off x="7476117" y="260821"/>
            <a:ext cx="218485" cy="469338"/>
            <a:chOff x="11968120" y="1078663"/>
            <a:chExt cx="218485" cy="469338"/>
          </a:xfrm>
        </p:grpSpPr>
        <p:cxnSp>
          <p:nvCxnSpPr>
            <p:cNvPr id="70" name="Straight Connector 69">
              <a:extLst>
                <a:ext uri="{FF2B5EF4-FFF2-40B4-BE49-F238E27FC236}">
                  <a16:creationId xmlns:a16="http://schemas.microsoft.com/office/drawing/2014/main" id="{D1FC6D0F-9D09-417E-B9B1-AD55E471846A}"/>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859A173-FD66-4D85-A18C-A1FBF5A9FB3E}"/>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a:extLst>
              <a:ext uri="{FF2B5EF4-FFF2-40B4-BE49-F238E27FC236}">
                <a16:creationId xmlns:a16="http://schemas.microsoft.com/office/drawing/2014/main" id="{E24AB6F9-0938-444C-86A1-814ABD292558}"/>
              </a:ext>
            </a:extLst>
          </p:cNvPr>
          <p:cNvGrpSpPr/>
          <p:nvPr/>
        </p:nvGrpSpPr>
        <p:grpSpPr>
          <a:xfrm>
            <a:off x="9105873" y="260821"/>
            <a:ext cx="218485" cy="469338"/>
            <a:chOff x="11968120" y="1078663"/>
            <a:chExt cx="218485" cy="469338"/>
          </a:xfrm>
        </p:grpSpPr>
        <p:cxnSp>
          <p:nvCxnSpPr>
            <p:cNvPr id="73" name="Straight Connector 72">
              <a:extLst>
                <a:ext uri="{FF2B5EF4-FFF2-40B4-BE49-F238E27FC236}">
                  <a16:creationId xmlns:a16="http://schemas.microsoft.com/office/drawing/2014/main" id="{F7044574-3A2C-4345-B13E-1B6F7C7D0830}"/>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89DE9851-E260-4D15-95ED-00EB4B23A6C3}"/>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 74">
            <a:extLst>
              <a:ext uri="{FF2B5EF4-FFF2-40B4-BE49-F238E27FC236}">
                <a16:creationId xmlns:a16="http://schemas.microsoft.com/office/drawing/2014/main" id="{98EA2CEE-178F-4538-8EF4-FC1F494B95A9}"/>
              </a:ext>
            </a:extLst>
          </p:cNvPr>
          <p:cNvGrpSpPr/>
          <p:nvPr/>
        </p:nvGrpSpPr>
        <p:grpSpPr>
          <a:xfrm>
            <a:off x="10735629" y="260821"/>
            <a:ext cx="218485" cy="469338"/>
            <a:chOff x="11968120" y="1078663"/>
            <a:chExt cx="218485" cy="469338"/>
          </a:xfrm>
        </p:grpSpPr>
        <p:cxnSp>
          <p:nvCxnSpPr>
            <p:cNvPr id="76" name="Straight Connector 75">
              <a:extLst>
                <a:ext uri="{FF2B5EF4-FFF2-40B4-BE49-F238E27FC236}">
                  <a16:creationId xmlns:a16="http://schemas.microsoft.com/office/drawing/2014/main" id="{53662EE0-8F91-497E-9A65-C43A0D576C70}"/>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1964635-97D2-4F98-862F-B38F03CD202D}"/>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0" name="TextBox 79">
            <a:extLst>
              <a:ext uri="{FF2B5EF4-FFF2-40B4-BE49-F238E27FC236}">
                <a16:creationId xmlns:a16="http://schemas.microsoft.com/office/drawing/2014/main" id="{17DD255D-15F0-4C73-968F-0322513CBBAC}"/>
              </a:ext>
            </a:extLst>
          </p:cNvPr>
          <p:cNvSpPr txBox="1"/>
          <p:nvPr/>
        </p:nvSpPr>
        <p:spPr>
          <a:xfrm>
            <a:off x="0" y="345647"/>
            <a:ext cx="908294"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General</a:t>
            </a:r>
          </a:p>
        </p:txBody>
      </p:sp>
      <p:sp>
        <p:nvSpPr>
          <p:cNvPr id="38" name="TextBox 37">
            <a:extLst>
              <a:ext uri="{FF2B5EF4-FFF2-40B4-BE49-F238E27FC236}">
                <a16:creationId xmlns:a16="http://schemas.microsoft.com/office/drawing/2014/main" id="{E32686A9-B085-41B9-82E8-C5975380141F}"/>
              </a:ext>
            </a:extLst>
          </p:cNvPr>
          <p:cNvSpPr txBox="1"/>
          <p:nvPr/>
        </p:nvSpPr>
        <p:spPr>
          <a:xfrm>
            <a:off x="1146277" y="349866"/>
            <a:ext cx="1552045" cy="523220"/>
          </a:xfrm>
          <a:prstGeom prst="rect">
            <a:avLst/>
          </a:prstGeom>
          <a:noFill/>
        </p:spPr>
        <p:txBody>
          <a:bodyPr wrap="square" rtlCol="0">
            <a:spAutoFit/>
          </a:bodyPr>
          <a:lstStyle/>
          <a:p>
            <a:pPr algn="ctr"/>
            <a:r>
              <a:rPr lang="en-US" sz="1400" dirty="0">
                <a:solidFill>
                  <a:schemeClr val="bg1"/>
                </a:solidFill>
                <a:latin typeface="Helvetica Neue Medium"/>
              </a:rPr>
              <a:t>Announcements</a:t>
            </a:r>
          </a:p>
          <a:p>
            <a:pPr algn="ctr"/>
            <a:endParaRPr lang="en-US" sz="1400" dirty="0">
              <a:solidFill>
                <a:schemeClr val="bg1"/>
              </a:solidFill>
              <a:latin typeface="Helvetica Neue Medium"/>
              <a:cs typeface="Helvetica Neue Medium"/>
            </a:endParaRPr>
          </a:p>
        </p:txBody>
      </p:sp>
      <p:sp>
        <p:nvSpPr>
          <p:cNvPr id="40" name="TextBox 39">
            <a:extLst>
              <a:ext uri="{FF2B5EF4-FFF2-40B4-BE49-F238E27FC236}">
                <a16:creationId xmlns:a16="http://schemas.microsoft.com/office/drawing/2014/main" id="{491FAB66-DDD5-433D-96B8-AF9964A8F3EC}"/>
              </a:ext>
            </a:extLst>
          </p:cNvPr>
          <p:cNvSpPr txBox="1"/>
          <p:nvPr/>
        </p:nvSpPr>
        <p:spPr>
          <a:xfrm>
            <a:off x="2788453" y="310210"/>
            <a:ext cx="1552045" cy="430887"/>
          </a:xfrm>
          <a:prstGeom prst="rect">
            <a:avLst/>
          </a:prstGeom>
          <a:noFill/>
        </p:spPr>
        <p:txBody>
          <a:bodyPr wrap="square" rtlCol="0">
            <a:spAutoFit/>
          </a:bodyPr>
          <a:lstStyle/>
          <a:p>
            <a:pPr algn="ctr"/>
            <a:r>
              <a:rPr lang="en-US" sz="1100" dirty="0">
                <a:solidFill>
                  <a:schemeClr val="bg1"/>
                </a:solidFill>
                <a:latin typeface="Helvetica Neue Medium"/>
                <a:cs typeface="Helvetica Neue Medium"/>
              </a:rPr>
              <a:t>Center for Innovation and Entrepreneurship</a:t>
            </a:r>
          </a:p>
        </p:txBody>
      </p:sp>
      <p:sp>
        <p:nvSpPr>
          <p:cNvPr id="41" name="TextBox 40">
            <a:extLst>
              <a:ext uri="{FF2B5EF4-FFF2-40B4-BE49-F238E27FC236}">
                <a16:creationId xmlns:a16="http://schemas.microsoft.com/office/drawing/2014/main" id="{34CB3A11-AB81-44F7-9FF0-207396C03C60}"/>
              </a:ext>
            </a:extLst>
          </p:cNvPr>
          <p:cNvSpPr txBox="1"/>
          <p:nvPr/>
        </p:nvSpPr>
        <p:spPr>
          <a:xfrm>
            <a:off x="4412458" y="352251"/>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Housing</a:t>
            </a:r>
          </a:p>
        </p:txBody>
      </p:sp>
      <p:sp>
        <p:nvSpPr>
          <p:cNvPr id="42" name="TextBox 41">
            <a:extLst>
              <a:ext uri="{FF2B5EF4-FFF2-40B4-BE49-F238E27FC236}">
                <a16:creationId xmlns:a16="http://schemas.microsoft.com/office/drawing/2014/main" id="{F7B4257F-7811-49E3-A446-23BA5A4B3E9B}"/>
              </a:ext>
            </a:extLst>
          </p:cNvPr>
          <p:cNvSpPr txBox="1"/>
          <p:nvPr/>
        </p:nvSpPr>
        <p:spPr>
          <a:xfrm>
            <a:off x="6035378" y="357493"/>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Real Estate</a:t>
            </a:r>
          </a:p>
        </p:txBody>
      </p:sp>
      <p:sp>
        <p:nvSpPr>
          <p:cNvPr id="43" name="TextBox 42">
            <a:extLst>
              <a:ext uri="{FF2B5EF4-FFF2-40B4-BE49-F238E27FC236}">
                <a16:creationId xmlns:a16="http://schemas.microsoft.com/office/drawing/2014/main" id="{9ADE9EED-9915-4658-9DA3-90C22D954640}"/>
              </a:ext>
            </a:extLst>
          </p:cNvPr>
          <p:cNvSpPr txBox="1"/>
          <p:nvPr/>
        </p:nvSpPr>
        <p:spPr>
          <a:xfrm>
            <a:off x="7686704" y="296027"/>
            <a:ext cx="1427067" cy="461665"/>
          </a:xfrm>
          <a:prstGeom prst="rect">
            <a:avLst/>
          </a:prstGeom>
          <a:noFill/>
        </p:spPr>
        <p:txBody>
          <a:bodyPr wrap="square" rtlCol="0">
            <a:spAutoFit/>
          </a:bodyPr>
          <a:lstStyle/>
          <a:p>
            <a:pPr algn="ctr"/>
            <a:r>
              <a:rPr lang="en-US" sz="1200" dirty="0">
                <a:solidFill>
                  <a:schemeClr val="bg1"/>
                </a:solidFill>
                <a:latin typeface="Helvetica Neue Medium"/>
                <a:cs typeface="Helvetica Neue Medium"/>
              </a:rPr>
              <a:t>Engineering and Construction</a:t>
            </a:r>
          </a:p>
        </p:txBody>
      </p:sp>
      <p:sp>
        <p:nvSpPr>
          <p:cNvPr id="44" name="TextBox 43">
            <a:extLst>
              <a:ext uri="{FF2B5EF4-FFF2-40B4-BE49-F238E27FC236}">
                <a16:creationId xmlns:a16="http://schemas.microsoft.com/office/drawing/2014/main" id="{01FB3653-4F31-41D7-AB6A-040D5262A0F8}"/>
              </a:ext>
            </a:extLst>
          </p:cNvPr>
          <p:cNvSpPr txBox="1"/>
          <p:nvPr/>
        </p:nvSpPr>
        <p:spPr>
          <a:xfrm>
            <a:off x="9338030" y="350141"/>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Executive</a:t>
            </a:r>
          </a:p>
        </p:txBody>
      </p:sp>
      <p:sp>
        <p:nvSpPr>
          <p:cNvPr id="46" name="object 2">
            <a:extLst>
              <a:ext uri="{FF2B5EF4-FFF2-40B4-BE49-F238E27FC236}">
                <a16:creationId xmlns:a16="http://schemas.microsoft.com/office/drawing/2014/main" id="{F0B06FEE-F6B4-4CCB-9A7B-E970BBF9949D}"/>
              </a:ext>
            </a:extLst>
          </p:cNvPr>
          <p:cNvSpPr/>
          <p:nvPr/>
        </p:nvSpPr>
        <p:spPr>
          <a:xfrm>
            <a:off x="1066335" y="1563967"/>
            <a:ext cx="8875059" cy="5244330"/>
          </a:xfrm>
          <a:prstGeom prst="rect">
            <a:avLst/>
          </a:prstGeom>
          <a:blipFill>
            <a:blip r:embed="rId3" cstate="print"/>
            <a:stretch>
              <a:fillRect/>
            </a:stretch>
          </a:blipFill>
        </p:spPr>
        <p:txBody>
          <a:bodyPr wrap="square" lIns="0" tIns="0" rIns="0" bIns="0" rtlCol="0"/>
          <a:lstStyle/>
          <a:p>
            <a:pPr defTabSz="806867"/>
            <a:endParaRPr sz="1588">
              <a:solidFill>
                <a:prstClr val="black"/>
              </a:solidFill>
              <a:latin typeface="Calibri"/>
            </a:endParaRPr>
          </a:p>
        </p:txBody>
      </p:sp>
      <p:sp>
        <p:nvSpPr>
          <p:cNvPr id="45" name="object 10">
            <a:extLst>
              <a:ext uri="{FF2B5EF4-FFF2-40B4-BE49-F238E27FC236}">
                <a16:creationId xmlns:a16="http://schemas.microsoft.com/office/drawing/2014/main" id="{1D130E2C-5082-446D-AADD-ECCECC1FE24F}"/>
              </a:ext>
            </a:extLst>
          </p:cNvPr>
          <p:cNvSpPr txBox="1"/>
          <p:nvPr/>
        </p:nvSpPr>
        <p:spPr>
          <a:xfrm>
            <a:off x="1175578" y="1561121"/>
            <a:ext cx="3355917" cy="1757004"/>
          </a:xfrm>
          <a:prstGeom prst="rect">
            <a:avLst/>
          </a:prstGeom>
          <a:solidFill>
            <a:srgbClr val="FFFFFF"/>
          </a:solidFill>
        </p:spPr>
        <p:txBody>
          <a:bodyPr vert="horz" wrap="square" lIns="0" tIns="3922" rIns="0" bIns="0" rtlCol="0">
            <a:spAutoFit/>
          </a:bodyPr>
          <a:lstStyle/>
          <a:p>
            <a:pPr defTabSz="806867">
              <a:spcBef>
                <a:spcPts val="31"/>
              </a:spcBef>
            </a:pPr>
            <a:endParaRPr sz="1456" dirty="0">
              <a:solidFill>
                <a:prstClr val="black"/>
              </a:solidFill>
              <a:latin typeface="Times New Roman"/>
              <a:cs typeface="Times New Roman"/>
            </a:endParaRPr>
          </a:p>
          <a:p>
            <a:pPr algn="ctr" defTabSz="806867"/>
            <a:r>
              <a:rPr sz="1059" b="1" spc="31" dirty="0">
                <a:solidFill>
                  <a:srgbClr val="231F20"/>
                </a:solidFill>
                <a:latin typeface="Arial"/>
                <a:cs typeface="Arial"/>
              </a:rPr>
              <a:t>200 </a:t>
            </a:r>
            <a:r>
              <a:rPr sz="1059" b="1" spc="-93" dirty="0">
                <a:solidFill>
                  <a:srgbClr val="231F20"/>
                </a:solidFill>
                <a:latin typeface="Arial"/>
                <a:cs typeface="Arial"/>
              </a:rPr>
              <a:t>Ross</a:t>
            </a:r>
            <a:r>
              <a:rPr sz="1059" b="1" spc="-62" dirty="0">
                <a:solidFill>
                  <a:srgbClr val="231F20"/>
                </a:solidFill>
                <a:latin typeface="Arial"/>
                <a:cs typeface="Arial"/>
              </a:rPr>
              <a:t> </a:t>
            </a:r>
            <a:r>
              <a:rPr sz="1059" b="1" spc="4" dirty="0">
                <a:solidFill>
                  <a:srgbClr val="231F20"/>
                </a:solidFill>
                <a:latin typeface="Arial"/>
                <a:cs typeface="Arial"/>
              </a:rPr>
              <a:t>Street</a:t>
            </a:r>
            <a:endParaRPr sz="1059" dirty="0">
              <a:solidFill>
                <a:prstClr val="black"/>
              </a:solidFill>
              <a:latin typeface="Arial"/>
              <a:cs typeface="Arial"/>
            </a:endParaRPr>
          </a:p>
          <a:p>
            <a:pPr marL="640450" marR="633726" algn="ctr" defTabSz="806867">
              <a:lnSpc>
                <a:spcPct val="128499"/>
              </a:lnSpc>
              <a:spcBef>
                <a:spcPts val="234"/>
              </a:spcBef>
            </a:pPr>
            <a:r>
              <a:rPr sz="1059" spc="-75" dirty="0">
                <a:solidFill>
                  <a:srgbClr val="231F20"/>
                </a:solidFill>
                <a:latin typeface="Century Gothic"/>
                <a:cs typeface="Century Gothic"/>
              </a:rPr>
              <a:t>Major </a:t>
            </a:r>
            <a:r>
              <a:rPr sz="1059" spc="-62" dirty="0">
                <a:solidFill>
                  <a:srgbClr val="231F20"/>
                </a:solidFill>
                <a:latin typeface="Century Gothic"/>
                <a:cs typeface="Century Gothic"/>
              </a:rPr>
              <a:t>building </a:t>
            </a:r>
            <a:r>
              <a:rPr sz="1059" spc="-22" dirty="0">
                <a:solidFill>
                  <a:srgbClr val="231F20"/>
                </a:solidFill>
                <a:latin typeface="Century Gothic"/>
                <a:cs typeface="Century Gothic"/>
              </a:rPr>
              <a:t>systems </a:t>
            </a:r>
            <a:r>
              <a:rPr sz="1059" spc="-128" dirty="0">
                <a:solidFill>
                  <a:srgbClr val="231F20"/>
                </a:solidFill>
                <a:latin typeface="Century Gothic"/>
                <a:cs typeface="Century Gothic"/>
              </a:rPr>
              <a:t>need </a:t>
            </a:r>
            <a:r>
              <a:rPr sz="1059" spc="-44" dirty="0">
                <a:solidFill>
                  <a:srgbClr val="231F20"/>
                </a:solidFill>
                <a:latin typeface="Century Gothic"/>
                <a:cs typeface="Century Gothic"/>
              </a:rPr>
              <a:t>to </a:t>
            </a:r>
            <a:r>
              <a:rPr sz="1059" spc="-132" dirty="0">
                <a:solidFill>
                  <a:srgbClr val="231F20"/>
                </a:solidFill>
                <a:latin typeface="Century Gothic"/>
                <a:cs typeface="Century Gothic"/>
              </a:rPr>
              <a:t>be </a:t>
            </a:r>
            <a:r>
              <a:rPr sz="1059" spc="-110" dirty="0">
                <a:solidFill>
                  <a:srgbClr val="231F20"/>
                </a:solidFill>
                <a:latin typeface="Century Gothic"/>
                <a:cs typeface="Century Gothic"/>
              </a:rPr>
              <a:t>replaced  </a:t>
            </a:r>
            <a:r>
              <a:rPr sz="1059" spc="-75" dirty="0">
                <a:solidFill>
                  <a:srgbClr val="231F20"/>
                </a:solidFill>
                <a:latin typeface="Century Gothic"/>
                <a:cs typeface="Century Gothic"/>
              </a:rPr>
              <a:t>Renovations required </a:t>
            </a:r>
            <a:r>
              <a:rPr sz="1059" spc="-44" dirty="0">
                <a:solidFill>
                  <a:srgbClr val="231F20"/>
                </a:solidFill>
                <a:latin typeface="Century Gothic"/>
                <a:cs typeface="Century Gothic"/>
              </a:rPr>
              <a:t>to </a:t>
            </a:r>
            <a:r>
              <a:rPr sz="1059" spc="-106" dirty="0">
                <a:solidFill>
                  <a:srgbClr val="231F20"/>
                </a:solidFill>
                <a:latin typeface="Century Gothic"/>
                <a:cs typeface="Century Gothic"/>
              </a:rPr>
              <a:t>meet </a:t>
            </a:r>
            <a:r>
              <a:rPr sz="1059" spc="-62" dirty="0">
                <a:solidFill>
                  <a:srgbClr val="231F20"/>
                </a:solidFill>
                <a:latin typeface="Century Gothic"/>
                <a:cs typeface="Century Gothic"/>
              </a:rPr>
              <a:t>current </a:t>
            </a:r>
            <a:r>
              <a:rPr sz="1059" spc="-40" dirty="0">
                <a:solidFill>
                  <a:srgbClr val="231F20"/>
                </a:solidFill>
                <a:latin typeface="Century Gothic"/>
                <a:cs typeface="Century Gothic"/>
              </a:rPr>
              <a:t> </a:t>
            </a:r>
            <a:r>
              <a:rPr sz="1059" spc="-101" dirty="0">
                <a:solidFill>
                  <a:srgbClr val="231F20"/>
                </a:solidFill>
                <a:latin typeface="Century Gothic"/>
                <a:cs typeface="Century Gothic"/>
              </a:rPr>
              <a:t>codes</a:t>
            </a:r>
            <a:endParaRPr sz="1059" dirty="0">
              <a:solidFill>
                <a:prstClr val="black"/>
              </a:solidFill>
              <a:latin typeface="Century Gothic"/>
              <a:cs typeface="Century Gothic"/>
            </a:endParaRPr>
          </a:p>
          <a:p>
            <a:pPr marL="792298" marR="785573" algn="ctr" defTabSz="806867">
              <a:lnSpc>
                <a:spcPts val="1235"/>
              </a:lnSpc>
              <a:spcBef>
                <a:spcPts val="427"/>
              </a:spcBef>
            </a:pPr>
            <a:r>
              <a:rPr sz="1059" spc="-53" dirty="0">
                <a:solidFill>
                  <a:srgbClr val="231F20"/>
                </a:solidFill>
                <a:latin typeface="Century Gothic"/>
                <a:cs typeface="Century Gothic"/>
              </a:rPr>
              <a:t>Building </a:t>
            </a:r>
            <a:r>
              <a:rPr sz="1059" spc="-84" dirty="0">
                <a:solidFill>
                  <a:srgbClr val="231F20"/>
                </a:solidFill>
                <a:latin typeface="Century Gothic"/>
                <a:cs typeface="Century Gothic"/>
              </a:rPr>
              <a:t>does </a:t>
            </a:r>
            <a:r>
              <a:rPr sz="1059" spc="-62" dirty="0">
                <a:solidFill>
                  <a:srgbClr val="231F20"/>
                </a:solidFill>
                <a:latin typeface="Century Gothic"/>
                <a:cs typeface="Century Gothic"/>
              </a:rPr>
              <a:t>not </a:t>
            </a:r>
            <a:r>
              <a:rPr sz="1059" spc="-101" dirty="0">
                <a:solidFill>
                  <a:srgbClr val="231F20"/>
                </a:solidFill>
                <a:latin typeface="Century Gothic"/>
                <a:cs typeface="Century Gothic"/>
              </a:rPr>
              <a:t>adequately </a:t>
            </a:r>
            <a:r>
              <a:rPr sz="1059" spc="-57" dirty="0">
                <a:solidFill>
                  <a:srgbClr val="231F20"/>
                </a:solidFill>
                <a:latin typeface="Century Gothic"/>
                <a:cs typeface="Century Gothic"/>
              </a:rPr>
              <a:t>facilitate  </a:t>
            </a:r>
            <a:r>
              <a:rPr sz="1059" spc="-110" dirty="0">
                <a:solidFill>
                  <a:srgbClr val="231F20"/>
                </a:solidFill>
                <a:latin typeface="Century Gothic"/>
                <a:cs typeface="Century Gothic"/>
              </a:rPr>
              <a:t>modern </a:t>
            </a:r>
            <a:r>
              <a:rPr sz="1059" spc="-97" dirty="0">
                <a:solidFill>
                  <a:srgbClr val="231F20"/>
                </a:solidFill>
                <a:latin typeface="Century Gothic"/>
                <a:cs typeface="Century Gothic"/>
              </a:rPr>
              <a:t>workplace</a:t>
            </a:r>
            <a:r>
              <a:rPr sz="1059" spc="62" dirty="0">
                <a:solidFill>
                  <a:srgbClr val="231F20"/>
                </a:solidFill>
                <a:latin typeface="Century Gothic"/>
                <a:cs typeface="Century Gothic"/>
              </a:rPr>
              <a:t> </a:t>
            </a:r>
            <a:r>
              <a:rPr sz="1059" spc="-62" dirty="0">
                <a:solidFill>
                  <a:srgbClr val="231F20"/>
                </a:solidFill>
                <a:latin typeface="Century Gothic"/>
                <a:cs typeface="Century Gothic"/>
              </a:rPr>
              <a:t>standards</a:t>
            </a:r>
            <a:endParaRPr sz="1059" dirty="0">
              <a:solidFill>
                <a:prstClr val="black"/>
              </a:solidFill>
              <a:latin typeface="Century Gothic"/>
              <a:cs typeface="Century Gothic"/>
            </a:endParaRPr>
          </a:p>
          <a:p>
            <a:pPr algn="ctr" defTabSz="806867">
              <a:spcBef>
                <a:spcPts val="322"/>
              </a:spcBef>
            </a:pPr>
            <a:r>
              <a:rPr sz="1059" spc="-40" dirty="0">
                <a:solidFill>
                  <a:srgbClr val="231F20"/>
                </a:solidFill>
                <a:latin typeface="Century Gothic"/>
                <a:cs typeface="Century Gothic"/>
              </a:rPr>
              <a:t>Not </a:t>
            </a:r>
            <a:r>
              <a:rPr sz="1059" spc="-75" dirty="0">
                <a:solidFill>
                  <a:srgbClr val="231F20"/>
                </a:solidFill>
                <a:latin typeface="Century Gothic"/>
                <a:cs typeface="Century Gothic"/>
              </a:rPr>
              <a:t>customer</a:t>
            </a:r>
            <a:r>
              <a:rPr sz="1059" spc="-53" dirty="0">
                <a:solidFill>
                  <a:srgbClr val="231F20"/>
                </a:solidFill>
                <a:latin typeface="Century Gothic"/>
                <a:cs typeface="Century Gothic"/>
              </a:rPr>
              <a:t> </a:t>
            </a:r>
            <a:r>
              <a:rPr sz="1059" spc="-40" dirty="0">
                <a:solidFill>
                  <a:srgbClr val="231F20"/>
                </a:solidFill>
                <a:latin typeface="Century Gothic"/>
                <a:cs typeface="Century Gothic"/>
              </a:rPr>
              <a:t>friendly</a:t>
            </a:r>
            <a:endParaRPr sz="1059" dirty="0">
              <a:solidFill>
                <a:prstClr val="black"/>
              </a:solidFill>
              <a:latin typeface="Century Gothic"/>
              <a:cs typeface="Century Gothic"/>
            </a:endParaRPr>
          </a:p>
        </p:txBody>
      </p:sp>
      <p:pic>
        <p:nvPicPr>
          <p:cNvPr id="2" name="Picture 1">
            <a:extLst>
              <a:ext uri="{FF2B5EF4-FFF2-40B4-BE49-F238E27FC236}">
                <a16:creationId xmlns:a16="http://schemas.microsoft.com/office/drawing/2014/main" id="{D18698F3-4C73-4DAE-AD9F-79C3F0E77234}"/>
              </a:ext>
            </a:extLst>
          </p:cNvPr>
          <p:cNvPicPr>
            <a:picLocks noChangeAspect="1"/>
          </p:cNvPicPr>
          <p:nvPr/>
        </p:nvPicPr>
        <p:blipFill>
          <a:blip r:embed="rId4"/>
          <a:stretch>
            <a:fillRect/>
          </a:stretch>
        </p:blipFill>
        <p:spPr>
          <a:xfrm>
            <a:off x="7040805" y="1530553"/>
            <a:ext cx="2900589" cy="1787572"/>
          </a:xfrm>
          <a:prstGeom prst="rect">
            <a:avLst/>
          </a:prstGeom>
        </p:spPr>
      </p:pic>
      <p:pic>
        <p:nvPicPr>
          <p:cNvPr id="26" name="Picture 25">
            <a:extLst>
              <a:ext uri="{FF2B5EF4-FFF2-40B4-BE49-F238E27FC236}">
                <a16:creationId xmlns:a16="http://schemas.microsoft.com/office/drawing/2014/main" id="{CE3BE650-3B2D-4C6A-8664-75B5E4A924CB}"/>
              </a:ext>
            </a:extLst>
          </p:cNvPr>
          <p:cNvPicPr>
            <a:picLocks noChangeAspect="1"/>
          </p:cNvPicPr>
          <p:nvPr/>
        </p:nvPicPr>
        <p:blipFill>
          <a:blip r:embed="rId5"/>
          <a:stretch>
            <a:fillRect/>
          </a:stretch>
        </p:blipFill>
        <p:spPr>
          <a:xfrm>
            <a:off x="67550" y="-3957"/>
            <a:ext cx="973434" cy="973901"/>
          </a:xfrm>
          <a:prstGeom prst="rect">
            <a:avLst/>
          </a:prstGeom>
        </p:spPr>
      </p:pic>
      <p:sp>
        <p:nvSpPr>
          <p:cNvPr id="10" name="Title 9"/>
          <p:cNvSpPr>
            <a:spLocks noGrp="1"/>
          </p:cNvSpPr>
          <p:nvPr>
            <p:ph type="ctrTitle"/>
          </p:nvPr>
        </p:nvSpPr>
        <p:spPr>
          <a:xfrm>
            <a:off x="1181270" y="275692"/>
            <a:ext cx="9627381" cy="439293"/>
          </a:xfrm>
        </p:spPr>
        <p:txBody>
          <a:bodyPr>
            <a:normAutofit/>
          </a:bodyPr>
          <a:lstStyle/>
          <a:p>
            <a:r>
              <a:rPr lang="en-US" dirty="0"/>
              <a:t>200 Ross St. </a:t>
            </a:r>
          </a:p>
        </p:txBody>
      </p:sp>
    </p:spTree>
    <p:extLst>
      <p:ext uri="{BB962C8B-B14F-4D97-AF65-F5344CB8AC3E}">
        <p14:creationId xmlns:p14="http://schemas.microsoft.com/office/powerpoint/2010/main" val="3884891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5548F2E-F43F-44C2-AB98-2183CE0DE190}"/>
              </a:ext>
            </a:extLst>
          </p:cNvPr>
          <p:cNvPicPr>
            <a:picLocks noChangeAspect="1"/>
          </p:cNvPicPr>
          <p:nvPr/>
        </p:nvPicPr>
        <p:blipFill>
          <a:blip r:embed="rId2"/>
          <a:stretch>
            <a:fillRect/>
          </a:stretch>
        </p:blipFill>
        <p:spPr>
          <a:xfrm>
            <a:off x="10656521" y="5695122"/>
            <a:ext cx="1408228" cy="1041362"/>
          </a:xfrm>
          <a:prstGeom prst="rect">
            <a:avLst/>
          </a:prstGeom>
        </p:spPr>
      </p:pic>
      <p:pic>
        <p:nvPicPr>
          <p:cNvPr id="26" name="Picture 25">
            <a:extLst>
              <a:ext uri="{FF2B5EF4-FFF2-40B4-BE49-F238E27FC236}">
                <a16:creationId xmlns:a16="http://schemas.microsoft.com/office/drawing/2014/main" id="{CE3BE650-3B2D-4C6A-8664-75B5E4A924CB}"/>
              </a:ext>
            </a:extLst>
          </p:cNvPr>
          <p:cNvPicPr>
            <a:picLocks noChangeAspect="1"/>
          </p:cNvPicPr>
          <p:nvPr/>
        </p:nvPicPr>
        <p:blipFill>
          <a:blip r:embed="rId3"/>
          <a:stretch>
            <a:fillRect/>
          </a:stretch>
        </p:blipFill>
        <p:spPr>
          <a:xfrm>
            <a:off x="74544" y="38702"/>
            <a:ext cx="973434" cy="973901"/>
          </a:xfrm>
          <a:prstGeom prst="rect">
            <a:avLst/>
          </a:prstGeom>
        </p:spPr>
      </p:pic>
      <p:sp>
        <p:nvSpPr>
          <p:cNvPr id="48" name="Text Placeholder 11">
            <a:extLst>
              <a:ext uri="{FF2B5EF4-FFF2-40B4-BE49-F238E27FC236}">
                <a16:creationId xmlns:a16="http://schemas.microsoft.com/office/drawing/2014/main" id="{EEDB1ED9-233A-4AC3-8F7A-4293B6A1A53A}"/>
              </a:ext>
            </a:extLst>
          </p:cNvPr>
          <p:cNvSpPr txBox="1">
            <a:spLocks/>
          </p:cNvSpPr>
          <p:nvPr/>
        </p:nvSpPr>
        <p:spPr>
          <a:xfrm>
            <a:off x="1233970" y="1729481"/>
            <a:ext cx="9211109" cy="4628957"/>
          </a:xfrm>
          <a:prstGeom prst="rect">
            <a:avLst/>
          </a:prstGeom>
        </p:spPr>
        <p:txBody>
          <a:bodyPr vert="horz"/>
          <a:lstStyle>
            <a:lvl1pPr marL="0" indent="0" algn="l" defTabSz="457200" rtl="0" eaLnBrk="1" latinLnBrk="0" hangingPunct="1">
              <a:spcBef>
                <a:spcPct val="20000"/>
              </a:spcBef>
              <a:buFont typeface="Arial"/>
              <a:buNone/>
              <a:defRPr sz="1600" b="1" kern="1200">
                <a:solidFill>
                  <a:srgbClr val="1294D3"/>
                </a:solidFill>
                <a:latin typeface="Helvetica Neue"/>
                <a:ea typeface="+mn-ea"/>
                <a:cs typeface="Helvetica Neue"/>
              </a:defRPr>
            </a:lvl1pPr>
            <a:lvl2pPr marL="742950" indent="-285750" algn="l" defTabSz="457200" rtl="0" eaLnBrk="1" latinLnBrk="0" hangingPunct="1">
              <a:spcBef>
                <a:spcPct val="20000"/>
              </a:spcBef>
              <a:buFont typeface="Arial"/>
              <a:buChar char="–"/>
              <a:defRPr sz="1600" kern="1200">
                <a:solidFill>
                  <a:srgbClr val="1294D3"/>
                </a:solidFill>
                <a:latin typeface="Helvetica Neue"/>
                <a:ea typeface="+mn-ea"/>
                <a:cs typeface="Helvetica Neue"/>
              </a:defRPr>
            </a:lvl2pPr>
            <a:lvl3pPr marL="1143000" indent="-228600" algn="l" defTabSz="457200" rtl="0" eaLnBrk="1" latinLnBrk="0" hangingPunct="1">
              <a:spcBef>
                <a:spcPct val="20000"/>
              </a:spcBef>
              <a:buFont typeface="Arial"/>
              <a:buChar char="•"/>
              <a:defRPr sz="1400" kern="1200">
                <a:solidFill>
                  <a:srgbClr val="1294D3"/>
                </a:solidFill>
                <a:latin typeface="Helvetica Neue"/>
                <a:ea typeface="+mn-ea"/>
                <a:cs typeface="Helvetica Neue"/>
              </a:defRPr>
            </a:lvl3pPr>
            <a:lvl4pPr marL="1600200" indent="-228600" algn="l" defTabSz="457200" rtl="0" eaLnBrk="1" latinLnBrk="0" hangingPunct="1">
              <a:spcBef>
                <a:spcPct val="20000"/>
              </a:spcBef>
              <a:buFont typeface="Arial"/>
              <a:buChar char="–"/>
              <a:defRPr sz="1200" kern="1200">
                <a:solidFill>
                  <a:srgbClr val="1294D3"/>
                </a:solidFill>
                <a:latin typeface="Helvetica Neue"/>
                <a:ea typeface="+mn-ea"/>
                <a:cs typeface="Helvetica Neue"/>
              </a:defRPr>
            </a:lvl4pPr>
            <a:lvl5pPr marL="2057400" indent="-228600" algn="l" defTabSz="457200" rtl="0" eaLnBrk="1" latinLnBrk="0" hangingPunct="1">
              <a:spcBef>
                <a:spcPct val="20000"/>
              </a:spcBef>
              <a:buFont typeface="Arial"/>
              <a:buChar char="»"/>
              <a:defRPr sz="1000" kern="1200">
                <a:solidFill>
                  <a:srgbClr val="1294D3"/>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07000"/>
              </a:lnSpc>
              <a:spcAft>
                <a:spcPts val="800"/>
              </a:spcAft>
              <a:buFont typeface="Arial" panose="020B0604020202020204" pitchFamily="34" charset="0"/>
              <a:buChar char="•"/>
            </a:pPr>
            <a:endParaRPr lang="en-US" sz="2400" dirty="0"/>
          </a:p>
        </p:txBody>
      </p:sp>
      <p:grpSp>
        <p:nvGrpSpPr>
          <p:cNvPr id="56" name="Group 55">
            <a:extLst>
              <a:ext uri="{FF2B5EF4-FFF2-40B4-BE49-F238E27FC236}">
                <a16:creationId xmlns:a16="http://schemas.microsoft.com/office/drawing/2014/main" id="{2BB804F4-91E1-4BF5-B543-A89CBB2424C1}"/>
              </a:ext>
            </a:extLst>
          </p:cNvPr>
          <p:cNvGrpSpPr/>
          <p:nvPr/>
        </p:nvGrpSpPr>
        <p:grpSpPr>
          <a:xfrm>
            <a:off x="11968120" y="260821"/>
            <a:ext cx="218485" cy="469338"/>
            <a:chOff x="11968120" y="260821"/>
            <a:chExt cx="218485" cy="469338"/>
          </a:xfrm>
        </p:grpSpPr>
        <p:cxnSp>
          <p:nvCxnSpPr>
            <p:cNvPr id="51" name="Straight Connector 50">
              <a:extLst>
                <a:ext uri="{FF2B5EF4-FFF2-40B4-BE49-F238E27FC236}">
                  <a16:creationId xmlns:a16="http://schemas.microsoft.com/office/drawing/2014/main" id="{CBC2AA56-A67D-4407-8D43-030108381C1F}"/>
                </a:ext>
              </a:extLst>
            </p:cNvPr>
            <p:cNvCxnSpPr>
              <a:cxnSpLocks/>
            </p:cNvCxnSpPr>
            <p:nvPr/>
          </p:nvCxnSpPr>
          <p:spPr>
            <a:xfrm>
              <a:off x="11968120" y="260821"/>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3357CAED-FA0B-407D-B503-0DD59A60E2B2}"/>
                </a:ext>
              </a:extLst>
            </p:cNvPr>
            <p:cNvCxnSpPr>
              <a:cxnSpLocks/>
            </p:cNvCxnSpPr>
            <p:nvPr/>
          </p:nvCxnSpPr>
          <p:spPr>
            <a:xfrm flipH="1">
              <a:off x="11968120" y="503582"/>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7" name="Group 56">
            <a:extLst>
              <a:ext uri="{FF2B5EF4-FFF2-40B4-BE49-F238E27FC236}">
                <a16:creationId xmlns:a16="http://schemas.microsoft.com/office/drawing/2014/main" id="{07C4BCAD-9BCA-4898-A834-0C0B6A84D9B2}"/>
              </a:ext>
            </a:extLst>
          </p:cNvPr>
          <p:cNvGrpSpPr/>
          <p:nvPr/>
        </p:nvGrpSpPr>
        <p:grpSpPr>
          <a:xfrm>
            <a:off x="957093" y="260821"/>
            <a:ext cx="218485" cy="469338"/>
            <a:chOff x="11968120" y="1078663"/>
            <a:chExt cx="218485" cy="469338"/>
          </a:xfrm>
        </p:grpSpPr>
        <p:cxnSp>
          <p:nvCxnSpPr>
            <p:cNvPr id="58" name="Straight Connector 57">
              <a:extLst>
                <a:ext uri="{FF2B5EF4-FFF2-40B4-BE49-F238E27FC236}">
                  <a16:creationId xmlns:a16="http://schemas.microsoft.com/office/drawing/2014/main" id="{689CB452-6A16-4741-A2A9-DC8772CE57BD}"/>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920F37D4-D32A-4756-AD4D-243D98E08F0B}"/>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Group 59">
            <a:extLst>
              <a:ext uri="{FF2B5EF4-FFF2-40B4-BE49-F238E27FC236}">
                <a16:creationId xmlns:a16="http://schemas.microsoft.com/office/drawing/2014/main" id="{8F40FAED-59C1-4126-B44F-9D59548C0130}"/>
              </a:ext>
            </a:extLst>
          </p:cNvPr>
          <p:cNvGrpSpPr/>
          <p:nvPr/>
        </p:nvGrpSpPr>
        <p:grpSpPr>
          <a:xfrm>
            <a:off x="2586849" y="260821"/>
            <a:ext cx="218485" cy="469338"/>
            <a:chOff x="11968120" y="1078663"/>
            <a:chExt cx="218485" cy="469338"/>
          </a:xfrm>
        </p:grpSpPr>
        <p:cxnSp>
          <p:nvCxnSpPr>
            <p:cNvPr id="61" name="Straight Connector 60">
              <a:extLst>
                <a:ext uri="{FF2B5EF4-FFF2-40B4-BE49-F238E27FC236}">
                  <a16:creationId xmlns:a16="http://schemas.microsoft.com/office/drawing/2014/main" id="{8FE7C022-3340-4ADE-9996-717DFF2AC7F3}"/>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DBD3B9DC-0214-4068-AADB-5EAFE32C5A7B}"/>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Group 62">
            <a:extLst>
              <a:ext uri="{FF2B5EF4-FFF2-40B4-BE49-F238E27FC236}">
                <a16:creationId xmlns:a16="http://schemas.microsoft.com/office/drawing/2014/main" id="{36300A9C-5D02-4799-9E83-335B9C7DE5AB}"/>
              </a:ext>
            </a:extLst>
          </p:cNvPr>
          <p:cNvGrpSpPr/>
          <p:nvPr/>
        </p:nvGrpSpPr>
        <p:grpSpPr>
          <a:xfrm>
            <a:off x="4216605" y="260821"/>
            <a:ext cx="218485" cy="469338"/>
            <a:chOff x="11968120" y="1078663"/>
            <a:chExt cx="218485" cy="469338"/>
          </a:xfrm>
        </p:grpSpPr>
        <p:cxnSp>
          <p:nvCxnSpPr>
            <p:cNvPr id="64" name="Straight Connector 63">
              <a:extLst>
                <a:ext uri="{FF2B5EF4-FFF2-40B4-BE49-F238E27FC236}">
                  <a16:creationId xmlns:a16="http://schemas.microsoft.com/office/drawing/2014/main" id="{02E6257A-5635-4F0C-A1C6-CBE0460352A4}"/>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4B027128-EB73-480E-9E5A-9F1EB253CF46}"/>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 name="Group 65">
            <a:extLst>
              <a:ext uri="{FF2B5EF4-FFF2-40B4-BE49-F238E27FC236}">
                <a16:creationId xmlns:a16="http://schemas.microsoft.com/office/drawing/2014/main" id="{348F046E-8F39-437F-B521-0A90FC4DB5B1}"/>
              </a:ext>
            </a:extLst>
          </p:cNvPr>
          <p:cNvGrpSpPr/>
          <p:nvPr/>
        </p:nvGrpSpPr>
        <p:grpSpPr>
          <a:xfrm>
            <a:off x="5846361" y="260821"/>
            <a:ext cx="218485" cy="469338"/>
            <a:chOff x="11968120" y="1078663"/>
            <a:chExt cx="218485" cy="469338"/>
          </a:xfrm>
        </p:grpSpPr>
        <p:cxnSp>
          <p:nvCxnSpPr>
            <p:cNvPr id="67" name="Straight Connector 66">
              <a:extLst>
                <a:ext uri="{FF2B5EF4-FFF2-40B4-BE49-F238E27FC236}">
                  <a16:creationId xmlns:a16="http://schemas.microsoft.com/office/drawing/2014/main" id="{EBD3827C-30F7-4D7B-B86E-21F330705FD6}"/>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574214C-364D-4A72-AE32-02AF47361DBF}"/>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Group 68">
            <a:extLst>
              <a:ext uri="{FF2B5EF4-FFF2-40B4-BE49-F238E27FC236}">
                <a16:creationId xmlns:a16="http://schemas.microsoft.com/office/drawing/2014/main" id="{C252D51F-7051-4AE7-8287-98EEE0B980FF}"/>
              </a:ext>
            </a:extLst>
          </p:cNvPr>
          <p:cNvGrpSpPr/>
          <p:nvPr/>
        </p:nvGrpSpPr>
        <p:grpSpPr>
          <a:xfrm>
            <a:off x="7476117" y="260821"/>
            <a:ext cx="218485" cy="469338"/>
            <a:chOff x="11968120" y="1078663"/>
            <a:chExt cx="218485" cy="469338"/>
          </a:xfrm>
        </p:grpSpPr>
        <p:cxnSp>
          <p:nvCxnSpPr>
            <p:cNvPr id="70" name="Straight Connector 69">
              <a:extLst>
                <a:ext uri="{FF2B5EF4-FFF2-40B4-BE49-F238E27FC236}">
                  <a16:creationId xmlns:a16="http://schemas.microsoft.com/office/drawing/2014/main" id="{D1FC6D0F-9D09-417E-B9B1-AD55E471846A}"/>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859A173-FD66-4D85-A18C-A1FBF5A9FB3E}"/>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a:extLst>
              <a:ext uri="{FF2B5EF4-FFF2-40B4-BE49-F238E27FC236}">
                <a16:creationId xmlns:a16="http://schemas.microsoft.com/office/drawing/2014/main" id="{E24AB6F9-0938-444C-86A1-814ABD292558}"/>
              </a:ext>
            </a:extLst>
          </p:cNvPr>
          <p:cNvGrpSpPr/>
          <p:nvPr/>
        </p:nvGrpSpPr>
        <p:grpSpPr>
          <a:xfrm>
            <a:off x="9105873" y="260821"/>
            <a:ext cx="218485" cy="469338"/>
            <a:chOff x="11968120" y="1078663"/>
            <a:chExt cx="218485" cy="469338"/>
          </a:xfrm>
        </p:grpSpPr>
        <p:cxnSp>
          <p:nvCxnSpPr>
            <p:cNvPr id="73" name="Straight Connector 72">
              <a:extLst>
                <a:ext uri="{FF2B5EF4-FFF2-40B4-BE49-F238E27FC236}">
                  <a16:creationId xmlns:a16="http://schemas.microsoft.com/office/drawing/2014/main" id="{F7044574-3A2C-4345-B13E-1B6F7C7D0830}"/>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89DE9851-E260-4D15-95ED-00EB4B23A6C3}"/>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 74">
            <a:extLst>
              <a:ext uri="{FF2B5EF4-FFF2-40B4-BE49-F238E27FC236}">
                <a16:creationId xmlns:a16="http://schemas.microsoft.com/office/drawing/2014/main" id="{98EA2CEE-178F-4538-8EF4-FC1F494B95A9}"/>
              </a:ext>
            </a:extLst>
          </p:cNvPr>
          <p:cNvGrpSpPr/>
          <p:nvPr/>
        </p:nvGrpSpPr>
        <p:grpSpPr>
          <a:xfrm>
            <a:off x="10735629" y="260821"/>
            <a:ext cx="218485" cy="469338"/>
            <a:chOff x="11968120" y="1078663"/>
            <a:chExt cx="218485" cy="469338"/>
          </a:xfrm>
        </p:grpSpPr>
        <p:cxnSp>
          <p:nvCxnSpPr>
            <p:cNvPr id="76" name="Straight Connector 75">
              <a:extLst>
                <a:ext uri="{FF2B5EF4-FFF2-40B4-BE49-F238E27FC236}">
                  <a16:creationId xmlns:a16="http://schemas.microsoft.com/office/drawing/2014/main" id="{53662EE0-8F91-497E-9A65-C43A0D576C70}"/>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1964635-97D2-4F98-862F-B38F03CD202D}"/>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8" name="TextBox 37">
            <a:extLst>
              <a:ext uri="{FF2B5EF4-FFF2-40B4-BE49-F238E27FC236}">
                <a16:creationId xmlns:a16="http://schemas.microsoft.com/office/drawing/2014/main" id="{E32686A9-B085-41B9-82E8-C5975380141F}"/>
              </a:ext>
            </a:extLst>
          </p:cNvPr>
          <p:cNvSpPr txBox="1"/>
          <p:nvPr/>
        </p:nvSpPr>
        <p:spPr>
          <a:xfrm>
            <a:off x="1146277" y="349866"/>
            <a:ext cx="1552045" cy="523220"/>
          </a:xfrm>
          <a:prstGeom prst="rect">
            <a:avLst/>
          </a:prstGeom>
          <a:noFill/>
        </p:spPr>
        <p:txBody>
          <a:bodyPr wrap="square" rtlCol="0">
            <a:spAutoFit/>
          </a:bodyPr>
          <a:lstStyle/>
          <a:p>
            <a:pPr algn="ctr"/>
            <a:r>
              <a:rPr lang="en-US" sz="1400" dirty="0">
                <a:solidFill>
                  <a:schemeClr val="bg1"/>
                </a:solidFill>
                <a:latin typeface="Helvetica Neue Medium"/>
              </a:rPr>
              <a:t>Announcements</a:t>
            </a:r>
          </a:p>
          <a:p>
            <a:pPr algn="ctr"/>
            <a:endParaRPr lang="en-US" sz="1400" dirty="0">
              <a:solidFill>
                <a:schemeClr val="bg1"/>
              </a:solidFill>
              <a:latin typeface="Helvetica Neue Medium"/>
              <a:cs typeface="Helvetica Neue Medium"/>
            </a:endParaRPr>
          </a:p>
        </p:txBody>
      </p:sp>
      <p:sp>
        <p:nvSpPr>
          <p:cNvPr id="40" name="TextBox 39">
            <a:extLst>
              <a:ext uri="{FF2B5EF4-FFF2-40B4-BE49-F238E27FC236}">
                <a16:creationId xmlns:a16="http://schemas.microsoft.com/office/drawing/2014/main" id="{491FAB66-DDD5-433D-96B8-AF9964A8F3EC}"/>
              </a:ext>
            </a:extLst>
          </p:cNvPr>
          <p:cNvSpPr txBox="1"/>
          <p:nvPr/>
        </p:nvSpPr>
        <p:spPr>
          <a:xfrm>
            <a:off x="2788453" y="310210"/>
            <a:ext cx="1552045" cy="430887"/>
          </a:xfrm>
          <a:prstGeom prst="rect">
            <a:avLst/>
          </a:prstGeom>
          <a:noFill/>
        </p:spPr>
        <p:txBody>
          <a:bodyPr wrap="square" rtlCol="0">
            <a:spAutoFit/>
          </a:bodyPr>
          <a:lstStyle/>
          <a:p>
            <a:pPr algn="ctr"/>
            <a:r>
              <a:rPr lang="en-US" sz="1100" dirty="0">
                <a:solidFill>
                  <a:schemeClr val="bg1"/>
                </a:solidFill>
                <a:latin typeface="Helvetica Neue Medium"/>
                <a:cs typeface="Helvetica Neue Medium"/>
              </a:rPr>
              <a:t>Center for Innovation and Entrepreneurship</a:t>
            </a:r>
          </a:p>
        </p:txBody>
      </p:sp>
      <p:sp>
        <p:nvSpPr>
          <p:cNvPr id="41" name="TextBox 40">
            <a:extLst>
              <a:ext uri="{FF2B5EF4-FFF2-40B4-BE49-F238E27FC236}">
                <a16:creationId xmlns:a16="http://schemas.microsoft.com/office/drawing/2014/main" id="{34CB3A11-AB81-44F7-9FF0-207396C03C60}"/>
              </a:ext>
            </a:extLst>
          </p:cNvPr>
          <p:cNvSpPr txBox="1"/>
          <p:nvPr/>
        </p:nvSpPr>
        <p:spPr>
          <a:xfrm>
            <a:off x="4412458" y="352251"/>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Housing</a:t>
            </a:r>
          </a:p>
        </p:txBody>
      </p:sp>
      <p:sp>
        <p:nvSpPr>
          <p:cNvPr id="42" name="TextBox 41">
            <a:extLst>
              <a:ext uri="{FF2B5EF4-FFF2-40B4-BE49-F238E27FC236}">
                <a16:creationId xmlns:a16="http://schemas.microsoft.com/office/drawing/2014/main" id="{F7B4257F-7811-49E3-A446-23BA5A4B3E9B}"/>
              </a:ext>
            </a:extLst>
          </p:cNvPr>
          <p:cNvSpPr txBox="1"/>
          <p:nvPr/>
        </p:nvSpPr>
        <p:spPr>
          <a:xfrm>
            <a:off x="6035378" y="357493"/>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Real Estate</a:t>
            </a:r>
          </a:p>
        </p:txBody>
      </p:sp>
      <p:sp>
        <p:nvSpPr>
          <p:cNvPr id="43" name="TextBox 42">
            <a:extLst>
              <a:ext uri="{FF2B5EF4-FFF2-40B4-BE49-F238E27FC236}">
                <a16:creationId xmlns:a16="http://schemas.microsoft.com/office/drawing/2014/main" id="{9ADE9EED-9915-4658-9DA3-90C22D954640}"/>
              </a:ext>
            </a:extLst>
          </p:cNvPr>
          <p:cNvSpPr txBox="1"/>
          <p:nvPr/>
        </p:nvSpPr>
        <p:spPr>
          <a:xfrm>
            <a:off x="7686704" y="296027"/>
            <a:ext cx="1427067" cy="461665"/>
          </a:xfrm>
          <a:prstGeom prst="rect">
            <a:avLst/>
          </a:prstGeom>
          <a:noFill/>
        </p:spPr>
        <p:txBody>
          <a:bodyPr wrap="square" rtlCol="0">
            <a:spAutoFit/>
          </a:bodyPr>
          <a:lstStyle/>
          <a:p>
            <a:pPr algn="ctr"/>
            <a:r>
              <a:rPr lang="en-US" sz="1200" dirty="0">
                <a:solidFill>
                  <a:schemeClr val="bg1"/>
                </a:solidFill>
                <a:latin typeface="Helvetica Neue Medium"/>
                <a:cs typeface="Helvetica Neue Medium"/>
              </a:rPr>
              <a:t>Engineering and Construction</a:t>
            </a:r>
          </a:p>
        </p:txBody>
      </p:sp>
      <p:sp>
        <p:nvSpPr>
          <p:cNvPr id="44" name="TextBox 43">
            <a:extLst>
              <a:ext uri="{FF2B5EF4-FFF2-40B4-BE49-F238E27FC236}">
                <a16:creationId xmlns:a16="http://schemas.microsoft.com/office/drawing/2014/main" id="{01FB3653-4F31-41D7-AB6A-040D5262A0F8}"/>
              </a:ext>
            </a:extLst>
          </p:cNvPr>
          <p:cNvSpPr txBox="1"/>
          <p:nvPr/>
        </p:nvSpPr>
        <p:spPr>
          <a:xfrm>
            <a:off x="9338030" y="350141"/>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Executive</a:t>
            </a:r>
          </a:p>
        </p:txBody>
      </p:sp>
      <p:pic>
        <p:nvPicPr>
          <p:cNvPr id="3" name="Picture 2">
            <a:extLst>
              <a:ext uri="{FF2B5EF4-FFF2-40B4-BE49-F238E27FC236}">
                <a16:creationId xmlns:a16="http://schemas.microsoft.com/office/drawing/2014/main" id="{6CBFB0E3-0EB6-4459-A354-33CE7C684B23}"/>
              </a:ext>
            </a:extLst>
          </p:cNvPr>
          <p:cNvPicPr>
            <a:picLocks noChangeAspect="1"/>
          </p:cNvPicPr>
          <p:nvPr/>
        </p:nvPicPr>
        <p:blipFill>
          <a:blip r:embed="rId4"/>
          <a:stretch>
            <a:fillRect/>
          </a:stretch>
        </p:blipFill>
        <p:spPr>
          <a:xfrm>
            <a:off x="1942028" y="1438173"/>
            <a:ext cx="7808665" cy="5468294"/>
          </a:xfrm>
          <a:prstGeom prst="rect">
            <a:avLst/>
          </a:prstGeom>
        </p:spPr>
      </p:pic>
      <p:sp>
        <p:nvSpPr>
          <p:cNvPr id="47" name="Title 9">
            <a:extLst>
              <a:ext uri="{FF2B5EF4-FFF2-40B4-BE49-F238E27FC236}">
                <a16:creationId xmlns:a16="http://schemas.microsoft.com/office/drawing/2014/main" id="{F9E4E996-8C80-4E43-9F36-951D598325AA}"/>
              </a:ext>
            </a:extLst>
          </p:cNvPr>
          <p:cNvSpPr>
            <a:spLocks noGrp="1"/>
          </p:cNvSpPr>
          <p:nvPr>
            <p:ph type="ctrTitle"/>
          </p:nvPr>
        </p:nvSpPr>
        <p:spPr>
          <a:xfrm>
            <a:off x="1278783" y="346832"/>
            <a:ext cx="9627381" cy="439293"/>
          </a:xfrm>
        </p:spPr>
        <p:txBody>
          <a:bodyPr>
            <a:normAutofit/>
          </a:bodyPr>
          <a:lstStyle/>
          <a:p>
            <a:r>
              <a:rPr lang="en-US" dirty="0"/>
              <a:t>200 Ross St. </a:t>
            </a:r>
          </a:p>
        </p:txBody>
      </p:sp>
    </p:spTree>
    <p:extLst>
      <p:ext uri="{BB962C8B-B14F-4D97-AF65-F5344CB8AC3E}">
        <p14:creationId xmlns:p14="http://schemas.microsoft.com/office/powerpoint/2010/main" val="1024017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1308267" y="290866"/>
            <a:ext cx="9627381" cy="439293"/>
          </a:xfrm>
        </p:spPr>
        <p:txBody>
          <a:bodyPr>
            <a:normAutofit/>
          </a:bodyPr>
          <a:lstStyle/>
          <a:p>
            <a:r>
              <a:rPr lang="en-US" dirty="0"/>
              <a:t>200 Ross St. </a:t>
            </a:r>
          </a:p>
        </p:txBody>
      </p:sp>
      <p:pic>
        <p:nvPicPr>
          <p:cNvPr id="16" name="Picture 15">
            <a:extLst>
              <a:ext uri="{FF2B5EF4-FFF2-40B4-BE49-F238E27FC236}">
                <a16:creationId xmlns:a16="http://schemas.microsoft.com/office/drawing/2014/main" id="{95548F2E-F43F-44C2-AB98-2183CE0DE190}"/>
              </a:ext>
            </a:extLst>
          </p:cNvPr>
          <p:cNvPicPr>
            <a:picLocks noChangeAspect="1"/>
          </p:cNvPicPr>
          <p:nvPr/>
        </p:nvPicPr>
        <p:blipFill>
          <a:blip r:embed="rId2"/>
          <a:stretch>
            <a:fillRect/>
          </a:stretch>
        </p:blipFill>
        <p:spPr>
          <a:xfrm>
            <a:off x="10656521" y="5695122"/>
            <a:ext cx="1408228" cy="1041362"/>
          </a:xfrm>
          <a:prstGeom prst="rect">
            <a:avLst/>
          </a:prstGeom>
        </p:spPr>
      </p:pic>
      <p:sp>
        <p:nvSpPr>
          <p:cNvPr id="48" name="Text Placeholder 11">
            <a:extLst>
              <a:ext uri="{FF2B5EF4-FFF2-40B4-BE49-F238E27FC236}">
                <a16:creationId xmlns:a16="http://schemas.microsoft.com/office/drawing/2014/main" id="{EEDB1ED9-233A-4AC3-8F7A-4293B6A1A53A}"/>
              </a:ext>
            </a:extLst>
          </p:cNvPr>
          <p:cNvSpPr txBox="1">
            <a:spLocks/>
          </p:cNvSpPr>
          <p:nvPr/>
        </p:nvSpPr>
        <p:spPr>
          <a:xfrm>
            <a:off x="1233970" y="1729481"/>
            <a:ext cx="9211109" cy="4628957"/>
          </a:xfrm>
          <a:prstGeom prst="rect">
            <a:avLst/>
          </a:prstGeom>
        </p:spPr>
        <p:txBody>
          <a:bodyPr vert="horz"/>
          <a:lstStyle>
            <a:lvl1pPr marL="0" indent="0" algn="l" defTabSz="457200" rtl="0" eaLnBrk="1" latinLnBrk="0" hangingPunct="1">
              <a:spcBef>
                <a:spcPct val="20000"/>
              </a:spcBef>
              <a:buFont typeface="Arial"/>
              <a:buNone/>
              <a:defRPr sz="1600" b="1" kern="1200">
                <a:solidFill>
                  <a:srgbClr val="1294D3"/>
                </a:solidFill>
                <a:latin typeface="Helvetica Neue"/>
                <a:ea typeface="+mn-ea"/>
                <a:cs typeface="Helvetica Neue"/>
              </a:defRPr>
            </a:lvl1pPr>
            <a:lvl2pPr marL="742950" indent="-285750" algn="l" defTabSz="457200" rtl="0" eaLnBrk="1" latinLnBrk="0" hangingPunct="1">
              <a:spcBef>
                <a:spcPct val="20000"/>
              </a:spcBef>
              <a:buFont typeface="Arial"/>
              <a:buChar char="–"/>
              <a:defRPr sz="1600" kern="1200">
                <a:solidFill>
                  <a:srgbClr val="1294D3"/>
                </a:solidFill>
                <a:latin typeface="Helvetica Neue"/>
                <a:ea typeface="+mn-ea"/>
                <a:cs typeface="Helvetica Neue"/>
              </a:defRPr>
            </a:lvl2pPr>
            <a:lvl3pPr marL="1143000" indent="-228600" algn="l" defTabSz="457200" rtl="0" eaLnBrk="1" latinLnBrk="0" hangingPunct="1">
              <a:spcBef>
                <a:spcPct val="20000"/>
              </a:spcBef>
              <a:buFont typeface="Arial"/>
              <a:buChar char="•"/>
              <a:defRPr sz="1400" kern="1200">
                <a:solidFill>
                  <a:srgbClr val="1294D3"/>
                </a:solidFill>
                <a:latin typeface="Helvetica Neue"/>
                <a:ea typeface="+mn-ea"/>
                <a:cs typeface="Helvetica Neue"/>
              </a:defRPr>
            </a:lvl3pPr>
            <a:lvl4pPr marL="1600200" indent="-228600" algn="l" defTabSz="457200" rtl="0" eaLnBrk="1" latinLnBrk="0" hangingPunct="1">
              <a:spcBef>
                <a:spcPct val="20000"/>
              </a:spcBef>
              <a:buFont typeface="Arial"/>
              <a:buChar char="–"/>
              <a:defRPr sz="1200" kern="1200">
                <a:solidFill>
                  <a:srgbClr val="1294D3"/>
                </a:solidFill>
                <a:latin typeface="Helvetica Neue"/>
                <a:ea typeface="+mn-ea"/>
                <a:cs typeface="Helvetica Neue"/>
              </a:defRPr>
            </a:lvl4pPr>
            <a:lvl5pPr marL="2057400" indent="-228600" algn="l" defTabSz="457200" rtl="0" eaLnBrk="1" latinLnBrk="0" hangingPunct="1">
              <a:spcBef>
                <a:spcPct val="20000"/>
              </a:spcBef>
              <a:buFont typeface="Arial"/>
              <a:buChar char="»"/>
              <a:defRPr sz="1000" kern="1200">
                <a:solidFill>
                  <a:srgbClr val="1294D3"/>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07000"/>
              </a:lnSpc>
              <a:spcAft>
                <a:spcPts val="800"/>
              </a:spcAft>
              <a:buFont typeface="Arial" panose="020B0604020202020204" pitchFamily="34" charset="0"/>
              <a:buChar char="•"/>
            </a:pPr>
            <a:endParaRPr lang="en-US" sz="2400" dirty="0"/>
          </a:p>
        </p:txBody>
      </p:sp>
      <p:grpSp>
        <p:nvGrpSpPr>
          <p:cNvPr id="56" name="Group 55">
            <a:extLst>
              <a:ext uri="{FF2B5EF4-FFF2-40B4-BE49-F238E27FC236}">
                <a16:creationId xmlns:a16="http://schemas.microsoft.com/office/drawing/2014/main" id="{2BB804F4-91E1-4BF5-B543-A89CBB2424C1}"/>
              </a:ext>
            </a:extLst>
          </p:cNvPr>
          <p:cNvGrpSpPr/>
          <p:nvPr/>
        </p:nvGrpSpPr>
        <p:grpSpPr>
          <a:xfrm>
            <a:off x="11968120" y="260821"/>
            <a:ext cx="218485" cy="469338"/>
            <a:chOff x="11968120" y="260821"/>
            <a:chExt cx="218485" cy="469338"/>
          </a:xfrm>
        </p:grpSpPr>
        <p:cxnSp>
          <p:nvCxnSpPr>
            <p:cNvPr id="51" name="Straight Connector 50">
              <a:extLst>
                <a:ext uri="{FF2B5EF4-FFF2-40B4-BE49-F238E27FC236}">
                  <a16:creationId xmlns:a16="http://schemas.microsoft.com/office/drawing/2014/main" id="{CBC2AA56-A67D-4407-8D43-030108381C1F}"/>
                </a:ext>
              </a:extLst>
            </p:cNvPr>
            <p:cNvCxnSpPr>
              <a:cxnSpLocks/>
            </p:cNvCxnSpPr>
            <p:nvPr/>
          </p:nvCxnSpPr>
          <p:spPr>
            <a:xfrm>
              <a:off x="11968120" y="260821"/>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3357CAED-FA0B-407D-B503-0DD59A60E2B2}"/>
                </a:ext>
              </a:extLst>
            </p:cNvPr>
            <p:cNvCxnSpPr>
              <a:cxnSpLocks/>
            </p:cNvCxnSpPr>
            <p:nvPr/>
          </p:nvCxnSpPr>
          <p:spPr>
            <a:xfrm flipH="1">
              <a:off x="11968120" y="503582"/>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7" name="Group 56">
            <a:extLst>
              <a:ext uri="{FF2B5EF4-FFF2-40B4-BE49-F238E27FC236}">
                <a16:creationId xmlns:a16="http://schemas.microsoft.com/office/drawing/2014/main" id="{07C4BCAD-9BCA-4898-A834-0C0B6A84D9B2}"/>
              </a:ext>
            </a:extLst>
          </p:cNvPr>
          <p:cNvGrpSpPr/>
          <p:nvPr/>
        </p:nvGrpSpPr>
        <p:grpSpPr>
          <a:xfrm>
            <a:off x="957093" y="260821"/>
            <a:ext cx="218485" cy="469338"/>
            <a:chOff x="11968120" y="1078663"/>
            <a:chExt cx="218485" cy="469338"/>
          </a:xfrm>
        </p:grpSpPr>
        <p:cxnSp>
          <p:nvCxnSpPr>
            <p:cNvPr id="58" name="Straight Connector 57">
              <a:extLst>
                <a:ext uri="{FF2B5EF4-FFF2-40B4-BE49-F238E27FC236}">
                  <a16:creationId xmlns:a16="http://schemas.microsoft.com/office/drawing/2014/main" id="{689CB452-6A16-4741-A2A9-DC8772CE57BD}"/>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920F37D4-D32A-4756-AD4D-243D98E08F0B}"/>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Group 59">
            <a:extLst>
              <a:ext uri="{FF2B5EF4-FFF2-40B4-BE49-F238E27FC236}">
                <a16:creationId xmlns:a16="http://schemas.microsoft.com/office/drawing/2014/main" id="{8F40FAED-59C1-4126-B44F-9D59548C0130}"/>
              </a:ext>
            </a:extLst>
          </p:cNvPr>
          <p:cNvGrpSpPr/>
          <p:nvPr/>
        </p:nvGrpSpPr>
        <p:grpSpPr>
          <a:xfrm>
            <a:off x="2586849" y="260821"/>
            <a:ext cx="218485" cy="469338"/>
            <a:chOff x="11968120" y="1078663"/>
            <a:chExt cx="218485" cy="469338"/>
          </a:xfrm>
        </p:grpSpPr>
        <p:cxnSp>
          <p:nvCxnSpPr>
            <p:cNvPr id="61" name="Straight Connector 60">
              <a:extLst>
                <a:ext uri="{FF2B5EF4-FFF2-40B4-BE49-F238E27FC236}">
                  <a16:creationId xmlns:a16="http://schemas.microsoft.com/office/drawing/2014/main" id="{8FE7C022-3340-4ADE-9996-717DFF2AC7F3}"/>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DBD3B9DC-0214-4068-AADB-5EAFE32C5A7B}"/>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Group 62">
            <a:extLst>
              <a:ext uri="{FF2B5EF4-FFF2-40B4-BE49-F238E27FC236}">
                <a16:creationId xmlns:a16="http://schemas.microsoft.com/office/drawing/2014/main" id="{36300A9C-5D02-4799-9E83-335B9C7DE5AB}"/>
              </a:ext>
            </a:extLst>
          </p:cNvPr>
          <p:cNvGrpSpPr/>
          <p:nvPr/>
        </p:nvGrpSpPr>
        <p:grpSpPr>
          <a:xfrm>
            <a:off x="4216605" y="260821"/>
            <a:ext cx="218485" cy="469338"/>
            <a:chOff x="11968120" y="1078663"/>
            <a:chExt cx="218485" cy="469338"/>
          </a:xfrm>
        </p:grpSpPr>
        <p:cxnSp>
          <p:nvCxnSpPr>
            <p:cNvPr id="64" name="Straight Connector 63">
              <a:extLst>
                <a:ext uri="{FF2B5EF4-FFF2-40B4-BE49-F238E27FC236}">
                  <a16:creationId xmlns:a16="http://schemas.microsoft.com/office/drawing/2014/main" id="{02E6257A-5635-4F0C-A1C6-CBE0460352A4}"/>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4B027128-EB73-480E-9E5A-9F1EB253CF46}"/>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 name="Group 65">
            <a:extLst>
              <a:ext uri="{FF2B5EF4-FFF2-40B4-BE49-F238E27FC236}">
                <a16:creationId xmlns:a16="http://schemas.microsoft.com/office/drawing/2014/main" id="{348F046E-8F39-437F-B521-0A90FC4DB5B1}"/>
              </a:ext>
            </a:extLst>
          </p:cNvPr>
          <p:cNvGrpSpPr/>
          <p:nvPr/>
        </p:nvGrpSpPr>
        <p:grpSpPr>
          <a:xfrm>
            <a:off x="5846361" y="260821"/>
            <a:ext cx="218485" cy="469338"/>
            <a:chOff x="11968120" y="1078663"/>
            <a:chExt cx="218485" cy="469338"/>
          </a:xfrm>
        </p:grpSpPr>
        <p:cxnSp>
          <p:nvCxnSpPr>
            <p:cNvPr id="67" name="Straight Connector 66">
              <a:extLst>
                <a:ext uri="{FF2B5EF4-FFF2-40B4-BE49-F238E27FC236}">
                  <a16:creationId xmlns:a16="http://schemas.microsoft.com/office/drawing/2014/main" id="{EBD3827C-30F7-4D7B-B86E-21F330705FD6}"/>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574214C-364D-4A72-AE32-02AF47361DBF}"/>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Group 68">
            <a:extLst>
              <a:ext uri="{FF2B5EF4-FFF2-40B4-BE49-F238E27FC236}">
                <a16:creationId xmlns:a16="http://schemas.microsoft.com/office/drawing/2014/main" id="{C252D51F-7051-4AE7-8287-98EEE0B980FF}"/>
              </a:ext>
            </a:extLst>
          </p:cNvPr>
          <p:cNvGrpSpPr/>
          <p:nvPr/>
        </p:nvGrpSpPr>
        <p:grpSpPr>
          <a:xfrm>
            <a:off x="7476117" y="260821"/>
            <a:ext cx="218485" cy="469338"/>
            <a:chOff x="11968120" y="1078663"/>
            <a:chExt cx="218485" cy="469338"/>
          </a:xfrm>
        </p:grpSpPr>
        <p:cxnSp>
          <p:nvCxnSpPr>
            <p:cNvPr id="70" name="Straight Connector 69">
              <a:extLst>
                <a:ext uri="{FF2B5EF4-FFF2-40B4-BE49-F238E27FC236}">
                  <a16:creationId xmlns:a16="http://schemas.microsoft.com/office/drawing/2014/main" id="{D1FC6D0F-9D09-417E-B9B1-AD55E471846A}"/>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859A173-FD66-4D85-A18C-A1FBF5A9FB3E}"/>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a:extLst>
              <a:ext uri="{FF2B5EF4-FFF2-40B4-BE49-F238E27FC236}">
                <a16:creationId xmlns:a16="http://schemas.microsoft.com/office/drawing/2014/main" id="{E24AB6F9-0938-444C-86A1-814ABD292558}"/>
              </a:ext>
            </a:extLst>
          </p:cNvPr>
          <p:cNvGrpSpPr/>
          <p:nvPr/>
        </p:nvGrpSpPr>
        <p:grpSpPr>
          <a:xfrm>
            <a:off x="9105873" y="260821"/>
            <a:ext cx="218485" cy="469338"/>
            <a:chOff x="11968120" y="1078663"/>
            <a:chExt cx="218485" cy="469338"/>
          </a:xfrm>
        </p:grpSpPr>
        <p:cxnSp>
          <p:nvCxnSpPr>
            <p:cNvPr id="73" name="Straight Connector 72">
              <a:extLst>
                <a:ext uri="{FF2B5EF4-FFF2-40B4-BE49-F238E27FC236}">
                  <a16:creationId xmlns:a16="http://schemas.microsoft.com/office/drawing/2014/main" id="{F7044574-3A2C-4345-B13E-1B6F7C7D0830}"/>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89DE9851-E260-4D15-95ED-00EB4B23A6C3}"/>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 74">
            <a:extLst>
              <a:ext uri="{FF2B5EF4-FFF2-40B4-BE49-F238E27FC236}">
                <a16:creationId xmlns:a16="http://schemas.microsoft.com/office/drawing/2014/main" id="{98EA2CEE-178F-4538-8EF4-FC1F494B95A9}"/>
              </a:ext>
            </a:extLst>
          </p:cNvPr>
          <p:cNvGrpSpPr/>
          <p:nvPr/>
        </p:nvGrpSpPr>
        <p:grpSpPr>
          <a:xfrm>
            <a:off x="10735629" y="260821"/>
            <a:ext cx="218485" cy="469338"/>
            <a:chOff x="11968120" y="1078663"/>
            <a:chExt cx="218485" cy="469338"/>
          </a:xfrm>
        </p:grpSpPr>
        <p:cxnSp>
          <p:nvCxnSpPr>
            <p:cNvPr id="76" name="Straight Connector 75">
              <a:extLst>
                <a:ext uri="{FF2B5EF4-FFF2-40B4-BE49-F238E27FC236}">
                  <a16:creationId xmlns:a16="http://schemas.microsoft.com/office/drawing/2014/main" id="{53662EE0-8F91-497E-9A65-C43A0D576C70}"/>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1964635-97D2-4F98-862F-B38F03CD202D}"/>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0" name="TextBox 79">
            <a:extLst>
              <a:ext uri="{FF2B5EF4-FFF2-40B4-BE49-F238E27FC236}">
                <a16:creationId xmlns:a16="http://schemas.microsoft.com/office/drawing/2014/main" id="{17DD255D-15F0-4C73-968F-0322513CBBAC}"/>
              </a:ext>
            </a:extLst>
          </p:cNvPr>
          <p:cNvSpPr txBox="1"/>
          <p:nvPr/>
        </p:nvSpPr>
        <p:spPr>
          <a:xfrm>
            <a:off x="0" y="345647"/>
            <a:ext cx="908294"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General</a:t>
            </a:r>
          </a:p>
        </p:txBody>
      </p:sp>
      <p:sp>
        <p:nvSpPr>
          <p:cNvPr id="41" name="TextBox 40">
            <a:extLst>
              <a:ext uri="{FF2B5EF4-FFF2-40B4-BE49-F238E27FC236}">
                <a16:creationId xmlns:a16="http://schemas.microsoft.com/office/drawing/2014/main" id="{34CB3A11-AB81-44F7-9FF0-207396C03C60}"/>
              </a:ext>
            </a:extLst>
          </p:cNvPr>
          <p:cNvSpPr txBox="1"/>
          <p:nvPr/>
        </p:nvSpPr>
        <p:spPr>
          <a:xfrm>
            <a:off x="4412458" y="352251"/>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Housing</a:t>
            </a:r>
          </a:p>
        </p:txBody>
      </p:sp>
      <p:sp>
        <p:nvSpPr>
          <p:cNvPr id="42" name="TextBox 41">
            <a:extLst>
              <a:ext uri="{FF2B5EF4-FFF2-40B4-BE49-F238E27FC236}">
                <a16:creationId xmlns:a16="http://schemas.microsoft.com/office/drawing/2014/main" id="{F7B4257F-7811-49E3-A446-23BA5A4B3E9B}"/>
              </a:ext>
            </a:extLst>
          </p:cNvPr>
          <p:cNvSpPr txBox="1"/>
          <p:nvPr/>
        </p:nvSpPr>
        <p:spPr>
          <a:xfrm>
            <a:off x="6035378" y="357493"/>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Real Estate</a:t>
            </a:r>
          </a:p>
        </p:txBody>
      </p:sp>
      <p:sp>
        <p:nvSpPr>
          <p:cNvPr id="43" name="TextBox 42">
            <a:extLst>
              <a:ext uri="{FF2B5EF4-FFF2-40B4-BE49-F238E27FC236}">
                <a16:creationId xmlns:a16="http://schemas.microsoft.com/office/drawing/2014/main" id="{9ADE9EED-9915-4658-9DA3-90C22D954640}"/>
              </a:ext>
            </a:extLst>
          </p:cNvPr>
          <p:cNvSpPr txBox="1"/>
          <p:nvPr/>
        </p:nvSpPr>
        <p:spPr>
          <a:xfrm>
            <a:off x="7686704" y="296027"/>
            <a:ext cx="1427067" cy="461665"/>
          </a:xfrm>
          <a:prstGeom prst="rect">
            <a:avLst/>
          </a:prstGeom>
          <a:noFill/>
        </p:spPr>
        <p:txBody>
          <a:bodyPr wrap="square" rtlCol="0">
            <a:spAutoFit/>
          </a:bodyPr>
          <a:lstStyle/>
          <a:p>
            <a:pPr algn="ctr"/>
            <a:r>
              <a:rPr lang="en-US" sz="1200" dirty="0">
                <a:solidFill>
                  <a:schemeClr val="bg1"/>
                </a:solidFill>
                <a:latin typeface="Helvetica Neue Medium"/>
                <a:cs typeface="Helvetica Neue Medium"/>
              </a:rPr>
              <a:t>Engineering and Construction</a:t>
            </a:r>
          </a:p>
        </p:txBody>
      </p:sp>
      <p:sp>
        <p:nvSpPr>
          <p:cNvPr id="44" name="TextBox 43">
            <a:extLst>
              <a:ext uri="{FF2B5EF4-FFF2-40B4-BE49-F238E27FC236}">
                <a16:creationId xmlns:a16="http://schemas.microsoft.com/office/drawing/2014/main" id="{01FB3653-4F31-41D7-AB6A-040D5262A0F8}"/>
              </a:ext>
            </a:extLst>
          </p:cNvPr>
          <p:cNvSpPr txBox="1"/>
          <p:nvPr/>
        </p:nvSpPr>
        <p:spPr>
          <a:xfrm>
            <a:off x="9338030" y="350141"/>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Executive</a:t>
            </a:r>
          </a:p>
        </p:txBody>
      </p:sp>
      <p:pic>
        <p:nvPicPr>
          <p:cNvPr id="2" name="Picture 1">
            <a:extLst>
              <a:ext uri="{FF2B5EF4-FFF2-40B4-BE49-F238E27FC236}">
                <a16:creationId xmlns:a16="http://schemas.microsoft.com/office/drawing/2014/main" id="{FD9D5374-1E5C-43BF-9E5E-A47483CD90E1}"/>
              </a:ext>
            </a:extLst>
          </p:cNvPr>
          <p:cNvPicPr>
            <a:picLocks noChangeAspect="1"/>
          </p:cNvPicPr>
          <p:nvPr/>
        </p:nvPicPr>
        <p:blipFill>
          <a:blip r:embed="rId3"/>
          <a:stretch>
            <a:fillRect/>
          </a:stretch>
        </p:blipFill>
        <p:spPr>
          <a:xfrm>
            <a:off x="1251156" y="1438173"/>
            <a:ext cx="8741930" cy="5419827"/>
          </a:xfrm>
          <a:prstGeom prst="rect">
            <a:avLst/>
          </a:prstGeom>
        </p:spPr>
      </p:pic>
      <p:pic>
        <p:nvPicPr>
          <p:cNvPr id="26" name="Picture 25">
            <a:extLst>
              <a:ext uri="{FF2B5EF4-FFF2-40B4-BE49-F238E27FC236}">
                <a16:creationId xmlns:a16="http://schemas.microsoft.com/office/drawing/2014/main" id="{CE3BE650-3B2D-4C6A-8664-75B5E4A924CB}"/>
              </a:ext>
            </a:extLst>
          </p:cNvPr>
          <p:cNvPicPr>
            <a:picLocks noChangeAspect="1"/>
          </p:cNvPicPr>
          <p:nvPr/>
        </p:nvPicPr>
        <p:blipFill>
          <a:blip r:embed="rId4"/>
          <a:stretch>
            <a:fillRect/>
          </a:stretch>
        </p:blipFill>
        <p:spPr>
          <a:xfrm>
            <a:off x="40154" y="38702"/>
            <a:ext cx="973434" cy="973901"/>
          </a:xfrm>
          <a:prstGeom prst="rect">
            <a:avLst/>
          </a:prstGeom>
        </p:spPr>
      </p:pic>
    </p:spTree>
    <p:extLst>
      <p:ext uri="{BB962C8B-B14F-4D97-AF65-F5344CB8AC3E}">
        <p14:creationId xmlns:p14="http://schemas.microsoft.com/office/powerpoint/2010/main" val="4048841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5548F2E-F43F-44C2-AB98-2183CE0DE190}"/>
              </a:ext>
            </a:extLst>
          </p:cNvPr>
          <p:cNvPicPr>
            <a:picLocks noChangeAspect="1"/>
          </p:cNvPicPr>
          <p:nvPr/>
        </p:nvPicPr>
        <p:blipFill>
          <a:blip r:embed="rId2"/>
          <a:stretch>
            <a:fillRect/>
          </a:stretch>
        </p:blipFill>
        <p:spPr>
          <a:xfrm>
            <a:off x="10656521" y="5695122"/>
            <a:ext cx="1408228" cy="1041362"/>
          </a:xfrm>
          <a:prstGeom prst="rect">
            <a:avLst/>
          </a:prstGeom>
        </p:spPr>
      </p:pic>
      <p:sp>
        <p:nvSpPr>
          <p:cNvPr id="48" name="Text Placeholder 11">
            <a:extLst>
              <a:ext uri="{FF2B5EF4-FFF2-40B4-BE49-F238E27FC236}">
                <a16:creationId xmlns:a16="http://schemas.microsoft.com/office/drawing/2014/main" id="{EEDB1ED9-233A-4AC3-8F7A-4293B6A1A53A}"/>
              </a:ext>
            </a:extLst>
          </p:cNvPr>
          <p:cNvSpPr txBox="1">
            <a:spLocks/>
          </p:cNvSpPr>
          <p:nvPr/>
        </p:nvSpPr>
        <p:spPr>
          <a:xfrm>
            <a:off x="1233970" y="1729481"/>
            <a:ext cx="9211109" cy="4628957"/>
          </a:xfrm>
          <a:prstGeom prst="rect">
            <a:avLst/>
          </a:prstGeom>
        </p:spPr>
        <p:txBody>
          <a:bodyPr vert="horz"/>
          <a:lstStyle>
            <a:lvl1pPr marL="0" indent="0" algn="l" defTabSz="457200" rtl="0" eaLnBrk="1" latinLnBrk="0" hangingPunct="1">
              <a:spcBef>
                <a:spcPct val="20000"/>
              </a:spcBef>
              <a:buFont typeface="Arial"/>
              <a:buNone/>
              <a:defRPr sz="1600" b="1" kern="1200">
                <a:solidFill>
                  <a:srgbClr val="1294D3"/>
                </a:solidFill>
                <a:latin typeface="Helvetica Neue"/>
                <a:ea typeface="+mn-ea"/>
                <a:cs typeface="Helvetica Neue"/>
              </a:defRPr>
            </a:lvl1pPr>
            <a:lvl2pPr marL="742950" indent="-285750" algn="l" defTabSz="457200" rtl="0" eaLnBrk="1" latinLnBrk="0" hangingPunct="1">
              <a:spcBef>
                <a:spcPct val="20000"/>
              </a:spcBef>
              <a:buFont typeface="Arial"/>
              <a:buChar char="–"/>
              <a:defRPr sz="1600" kern="1200">
                <a:solidFill>
                  <a:srgbClr val="1294D3"/>
                </a:solidFill>
                <a:latin typeface="Helvetica Neue"/>
                <a:ea typeface="+mn-ea"/>
                <a:cs typeface="Helvetica Neue"/>
              </a:defRPr>
            </a:lvl2pPr>
            <a:lvl3pPr marL="1143000" indent="-228600" algn="l" defTabSz="457200" rtl="0" eaLnBrk="1" latinLnBrk="0" hangingPunct="1">
              <a:spcBef>
                <a:spcPct val="20000"/>
              </a:spcBef>
              <a:buFont typeface="Arial"/>
              <a:buChar char="•"/>
              <a:defRPr sz="1400" kern="1200">
                <a:solidFill>
                  <a:srgbClr val="1294D3"/>
                </a:solidFill>
                <a:latin typeface="Helvetica Neue"/>
                <a:ea typeface="+mn-ea"/>
                <a:cs typeface="Helvetica Neue"/>
              </a:defRPr>
            </a:lvl3pPr>
            <a:lvl4pPr marL="1600200" indent="-228600" algn="l" defTabSz="457200" rtl="0" eaLnBrk="1" latinLnBrk="0" hangingPunct="1">
              <a:spcBef>
                <a:spcPct val="20000"/>
              </a:spcBef>
              <a:buFont typeface="Arial"/>
              <a:buChar char="–"/>
              <a:defRPr sz="1200" kern="1200">
                <a:solidFill>
                  <a:srgbClr val="1294D3"/>
                </a:solidFill>
                <a:latin typeface="Helvetica Neue"/>
                <a:ea typeface="+mn-ea"/>
                <a:cs typeface="Helvetica Neue"/>
              </a:defRPr>
            </a:lvl4pPr>
            <a:lvl5pPr marL="2057400" indent="-228600" algn="l" defTabSz="457200" rtl="0" eaLnBrk="1" latinLnBrk="0" hangingPunct="1">
              <a:spcBef>
                <a:spcPct val="20000"/>
              </a:spcBef>
              <a:buFont typeface="Arial"/>
              <a:buChar char="»"/>
              <a:defRPr sz="1000" kern="1200">
                <a:solidFill>
                  <a:srgbClr val="1294D3"/>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07000"/>
              </a:lnSpc>
              <a:spcAft>
                <a:spcPts val="800"/>
              </a:spcAft>
              <a:buFont typeface="Arial" panose="020B0604020202020204" pitchFamily="34" charset="0"/>
              <a:buChar char="•"/>
            </a:pPr>
            <a:endParaRPr lang="en-US" sz="2400" dirty="0"/>
          </a:p>
        </p:txBody>
      </p:sp>
      <p:grpSp>
        <p:nvGrpSpPr>
          <p:cNvPr id="56" name="Group 55">
            <a:extLst>
              <a:ext uri="{FF2B5EF4-FFF2-40B4-BE49-F238E27FC236}">
                <a16:creationId xmlns:a16="http://schemas.microsoft.com/office/drawing/2014/main" id="{2BB804F4-91E1-4BF5-B543-A89CBB2424C1}"/>
              </a:ext>
            </a:extLst>
          </p:cNvPr>
          <p:cNvGrpSpPr/>
          <p:nvPr/>
        </p:nvGrpSpPr>
        <p:grpSpPr>
          <a:xfrm>
            <a:off x="11968120" y="260821"/>
            <a:ext cx="218485" cy="469338"/>
            <a:chOff x="11968120" y="260821"/>
            <a:chExt cx="218485" cy="469338"/>
          </a:xfrm>
        </p:grpSpPr>
        <p:cxnSp>
          <p:nvCxnSpPr>
            <p:cNvPr id="51" name="Straight Connector 50">
              <a:extLst>
                <a:ext uri="{FF2B5EF4-FFF2-40B4-BE49-F238E27FC236}">
                  <a16:creationId xmlns:a16="http://schemas.microsoft.com/office/drawing/2014/main" id="{CBC2AA56-A67D-4407-8D43-030108381C1F}"/>
                </a:ext>
              </a:extLst>
            </p:cNvPr>
            <p:cNvCxnSpPr>
              <a:cxnSpLocks/>
            </p:cNvCxnSpPr>
            <p:nvPr/>
          </p:nvCxnSpPr>
          <p:spPr>
            <a:xfrm>
              <a:off x="11968120" y="260821"/>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3357CAED-FA0B-407D-B503-0DD59A60E2B2}"/>
                </a:ext>
              </a:extLst>
            </p:cNvPr>
            <p:cNvCxnSpPr>
              <a:cxnSpLocks/>
            </p:cNvCxnSpPr>
            <p:nvPr/>
          </p:nvCxnSpPr>
          <p:spPr>
            <a:xfrm flipH="1">
              <a:off x="11968120" y="503582"/>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7" name="Group 56">
            <a:extLst>
              <a:ext uri="{FF2B5EF4-FFF2-40B4-BE49-F238E27FC236}">
                <a16:creationId xmlns:a16="http://schemas.microsoft.com/office/drawing/2014/main" id="{07C4BCAD-9BCA-4898-A834-0C0B6A84D9B2}"/>
              </a:ext>
            </a:extLst>
          </p:cNvPr>
          <p:cNvGrpSpPr/>
          <p:nvPr/>
        </p:nvGrpSpPr>
        <p:grpSpPr>
          <a:xfrm>
            <a:off x="957093" y="260821"/>
            <a:ext cx="218485" cy="469338"/>
            <a:chOff x="11968120" y="1078663"/>
            <a:chExt cx="218485" cy="469338"/>
          </a:xfrm>
        </p:grpSpPr>
        <p:cxnSp>
          <p:nvCxnSpPr>
            <p:cNvPr id="58" name="Straight Connector 57">
              <a:extLst>
                <a:ext uri="{FF2B5EF4-FFF2-40B4-BE49-F238E27FC236}">
                  <a16:creationId xmlns:a16="http://schemas.microsoft.com/office/drawing/2014/main" id="{689CB452-6A16-4741-A2A9-DC8772CE57BD}"/>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920F37D4-D32A-4756-AD4D-243D98E08F0B}"/>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Group 59">
            <a:extLst>
              <a:ext uri="{FF2B5EF4-FFF2-40B4-BE49-F238E27FC236}">
                <a16:creationId xmlns:a16="http://schemas.microsoft.com/office/drawing/2014/main" id="{8F40FAED-59C1-4126-B44F-9D59548C0130}"/>
              </a:ext>
            </a:extLst>
          </p:cNvPr>
          <p:cNvGrpSpPr/>
          <p:nvPr/>
        </p:nvGrpSpPr>
        <p:grpSpPr>
          <a:xfrm>
            <a:off x="2586849" y="260821"/>
            <a:ext cx="218485" cy="469338"/>
            <a:chOff x="11968120" y="1078663"/>
            <a:chExt cx="218485" cy="469338"/>
          </a:xfrm>
        </p:grpSpPr>
        <p:cxnSp>
          <p:nvCxnSpPr>
            <p:cNvPr id="61" name="Straight Connector 60">
              <a:extLst>
                <a:ext uri="{FF2B5EF4-FFF2-40B4-BE49-F238E27FC236}">
                  <a16:creationId xmlns:a16="http://schemas.microsoft.com/office/drawing/2014/main" id="{8FE7C022-3340-4ADE-9996-717DFF2AC7F3}"/>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DBD3B9DC-0214-4068-AADB-5EAFE32C5A7B}"/>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Group 62">
            <a:extLst>
              <a:ext uri="{FF2B5EF4-FFF2-40B4-BE49-F238E27FC236}">
                <a16:creationId xmlns:a16="http://schemas.microsoft.com/office/drawing/2014/main" id="{36300A9C-5D02-4799-9E83-335B9C7DE5AB}"/>
              </a:ext>
            </a:extLst>
          </p:cNvPr>
          <p:cNvGrpSpPr/>
          <p:nvPr/>
        </p:nvGrpSpPr>
        <p:grpSpPr>
          <a:xfrm>
            <a:off x="4216605" y="260821"/>
            <a:ext cx="218485" cy="469338"/>
            <a:chOff x="11968120" y="1078663"/>
            <a:chExt cx="218485" cy="469338"/>
          </a:xfrm>
        </p:grpSpPr>
        <p:cxnSp>
          <p:nvCxnSpPr>
            <p:cNvPr id="64" name="Straight Connector 63">
              <a:extLst>
                <a:ext uri="{FF2B5EF4-FFF2-40B4-BE49-F238E27FC236}">
                  <a16:creationId xmlns:a16="http://schemas.microsoft.com/office/drawing/2014/main" id="{02E6257A-5635-4F0C-A1C6-CBE0460352A4}"/>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4B027128-EB73-480E-9E5A-9F1EB253CF46}"/>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 name="Group 65">
            <a:extLst>
              <a:ext uri="{FF2B5EF4-FFF2-40B4-BE49-F238E27FC236}">
                <a16:creationId xmlns:a16="http://schemas.microsoft.com/office/drawing/2014/main" id="{348F046E-8F39-437F-B521-0A90FC4DB5B1}"/>
              </a:ext>
            </a:extLst>
          </p:cNvPr>
          <p:cNvGrpSpPr/>
          <p:nvPr/>
        </p:nvGrpSpPr>
        <p:grpSpPr>
          <a:xfrm>
            <a:off x="5846361" y="260821"/>
            <a:ext cx="218485" cy="469338"/>
            <a:chOff x="11968120" y="1078663"/>
            <a:chExt cx="218485" cy="469338"/>
          </a:xfrm>
        </p:grpSpPr>
        <p:cxnSp>
          <p:nvCxnSpPr>
            <p:cNvPr id="67" name="Straight Connector 66">
              <a:extLst>
                <a:ext uri="{FF2B5EF4-FFF2-40B4-BE49-F238E27FC236}">
                  <a16:creationId xmlns:a16="http://schemas.microsoft.com/office/drawing/2014/main" id="{EBD3827C-30F7-4D7B-B86E-21F330705FD6}"/>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574214C-364D-4A72-AE32-02AF47361DBF}"/>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Group 68">
            <a:extLst>
              <a:ext uri="{FF2B5EF4-FFF2-40B4-BE49-F238E27FC236}">
                <a16:creationId xmlns:a16="http://schemas.microsoft.com/office/drawing/2014/main" id="{C252D51F-7051-4AE7-8287-98EEE0B980FF}"/>
              </a:ext>
            </a:extLst>
          </p:cNvPr>
          <p:cNvGrpSpPr/>
          <p:nvPr/>
        </p:nvGrpSpPr>
        <p:grpSpPr>
          <a:xfrm>
            <a:off x="7476117" y="260821"/>
            <a:ext cx="218485" cy="469338"/>
            <a:chOff x="11968120" y="1078663"/>
            <a:chExt cx="218485" cy="469338"/>
          </a:xfrm>
        </p:grpSpPr>
        <p:cxnSp>
          <p:nvCxnSpPr>
            <p:cNvPr id="70" name="Straight Connector 69">
              <a:extLst>
                <a:ext uri="{FF2B5EF4-FFF2-40B4-BE49-F238E27FC236}">
                  <a16:creationId xmlns:a16="http://schemas.microsoft.com/office/drawing/2014/main" id="{D1FC6D0F-9D09-417E-B9B1-AD55E471846A}"/>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859A173-FD66-4D85-A18C-A1FBF5A9FB3E}"/>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a:extLst>
              <a:ext uri="{FF2B5EF4-FFF2-40B4-BE49-F238E27FC236}">
                <a16:creationId xmlns:a16="http://schemas.microsoft.com/office/drawing/2014/main" id="{E24AB6F9-0938-444C-86A1-814ABD292558}"/>
              </a:ext>
            </a:extLst>
          </p:cNvPr>
          <p:cNvGrpSpPr/>
          <p:nvPr/>
        </p:nvGrpSpPr>
        <p:grpSpPr>
          <a:xfrm>
            <a:off x="9105873" y="260821"/>
            <a:ext cx="218485" cy="469338"/>
            <a:chOff x="11968120" y="1078663"/>
            <a:chExt cx="218485" cy="469338"/>
          </a:xfrm>
        </p:grpSpPr>
        <p:cxnSp>
          <p:nvCxnSpPr>
            <p:cNvPr id="73" name="Straight Connector 72">
              <a:extLst>
                <a:ext uri="{FF2B5EF4-FFF2-40B4-BE49-F238E27FC236}">
                  <a16:creationId xmlns:a16="http://schemas.microsoft.com/office/drawing/2014/main" id="{F7044574-3A2C-4345-B13E-1B6F7C7D0830}"/>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89DE9851-E260-4D15-95ED-00EB4B23A6C3}"/>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 74">
            <a:extLst>
              <a:ext uri="{FF2B5EF4-FFF2-40B4-BE49-F238E27FC236}">
                <a16:creationId xmlns:a16="http://schemas.microsoft.com/office/drawing/2014/main" id="{98EA2CEE-178F-4538-8EF4-FC1F494B95A9}"/>
              </a:ext>
            </a:extLst>
          </p:cNvPr>
          <p:cNvGrpSpPr/>
          <p:nvPr/>
        </p:nvGrpSpPr>
        <p:grpSpPr>
          <a:xfrm>
            <a:off x="10735629" y="260821"/>
            <a:ext cx="218485" cy="469338"/>
            <a:chOff x="11968120" y="1078663"/>
            <a:chExt cx="218485" cy="469338"/>
          </a:xfrm>
        </p:grpSpPr>
        <p:cxnSp>
          <p:nvCxnSpPr>
            <p:cNvPr id="76" name="Straight Connector 75">
              <a:extLst>
                <a:ext uri="{FF2B5EF4-FFF2-40B4-BE49-F238E27FC236}">
                  <a16:creationId xmlns:a16="http://schemas.microsoft.com/office/drawing/2014/main" id="{53662EE0-8F91-497E-9A65-C43A0D576C70}"/>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1964635-97D2-4F98-862F-B38F03CD202D}"/>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8" name="TextBox 37">
            <a:extLst>
              <a:ext uri="{FF2B5EF4-FFF2-40B4-BE49-F238E27FC236}">
                <a16:creationId xmlns:a16="http://schemas.microsoft.com/office/drawing/2014/main" id="{E32686A9-B085-41B9-82E8-C5975380141F}"/>
              </a:ext>
            </a:extLst>
          </p:cNvPr>
          <p:cNvSpPr txBox="1"/>
          <p:nvPr/>
        </p:nvSpPr>
        <p:spPr>
          <a:xfrm>
            <a:off x="1146277" y="349866"/>
            <a:ext cx="1552045" cy="523220"/>
          </a:xfrm>
          <a:prstGeom prst="rect">
            <a:avLst/>
          </a:prstGeom>
          <a:noFill/>
        </p:spPr>
        <p:txBody>
          <a:bodyPr wrap="square" rtlCol="0">
            <a:spAutoFit/>
          </a:bodyPr>
          <a:lstStyle/>
          <a:p>
            <a:pPr algn="ctr"/>
            <a:r>
              <a:rPr lang="en-US" sz="1400" dirty="0">
                <a:solidFill>
                  <a:schemeClr val="bg1"/>
                </a:solidFill>
                <a:latin typeface="Helvetica Neue Medium"/>
              </a:rPr>
              <a:t>Announcements</a:t>
            </a:r>
          </a:p>
          <a:p>
            <a:pPr algn="ctr"/>
            <a:endParaRPr lang="en-US" sz="1400" dirty="0">
              <a:solidFill>
                <a:schemeClr val="bg1"/>
              </a:solidFill>
              <a:latin typeface="Helvetica Neue Medium"/>
              <a:cs typeface="Helvetica Neue Medium"/>
            </a:endParaRPr>
          </a:p>
        </p:txBody>
      </p:sp>
      <p:sp>
        <p:nvSpPr>
          <p:cNvPr id="40" name="TextBox 39">
            <a:extLst>
              <a:ext uri="{FF2B5EF4-FFF2-40B4-BE49-F238E27FC236}">
                <a16:creationId xmlns:a16="http://schemas.microsoft.com/office/drawing/2014/main" id="{491FAB66-DDD5-433D-96B8-AF9964A8F3EC}"/>
              </a:ext>
            </a:extLst>
          </p:cNvPr>
          <p:cNvSpPr txBox="1"/>
          <p:nvPr/>
        </p:nvSpPr>
        <p:spPr>
          <a:xfrm>
            <a:off x="2788453" y="310210"/>
            <a:ext cx="1552045" cy="430887"/>
          </a:xfrm>
          <a:prstGeom prst="rect">
            <a:avLst/>
          </a:prstGeom>
          <a:noFill/>
        </p:spPr>
        <p:txBody>
          <a:bodyPr wrap="square" rtlCol="0">
            <a:spAutoFit/>
          </a:bodyPr>
          <a:lstStyle/>
          <a:p>
            <a:pPr algn="ctr"/>
            <a:r>
              <a:rPr lang="en-US" sz="1100" dirty="0">
                <a:solidFill>
                  <a:schemeClr val="bg1"/>
                </a:solidFill>
                <a:latin typeface="Helvetica Neue Medium"/>
                <a:cs typeface="Helvetica Neue Medium"/>
              </a:rPr>
              <a:t>Center for Innovation and Entrepreneurship</a:t>
            </a:r>
          </a:p>
        </p:txBody>
      </p:sp>
      <p:sp>
        <p:nvSpPr>
          <p:cNvPr id="41" name="TextBox 40">
            <a:extLst>
              <a:ext uri="{FF2B5EF4-FFF2-40B4-BE49-F238E27FC236}">
                <a16:creationId xmlns:a16="http://schemas.microsoft.com/office/drawing/2014/main" id="{34CB3A11-AB81-44F7-9FF0-207396C03C60}"/>
              </a:ext>
            </a:extLst>
          </p:cNvPr>
          <p:cNvSpPr txBox="1"/>
          <p:nvPr/>
        </p:nvSpPr>
        <p:spPr>
          <a:xfrm>
            <a:off x="4412458" y="352251"/>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Housing</a:t>
            </a:r>
          </a:p>
        </p:txBody>
      </p:sp>
      <p:sp>
        <p:nvSpPr>
          <p:cNvPr id="42" name="TextBox 41">
            <a:extLst>
              <a:ext uri="{FF2B5EF4-FFF2-40B4-BE49-F238E27FC236}">
                <a16:creationId xmlns:a16="http://schemas.microsoft.com/office/drawing/2014/main" id="{F7B4257F-7811-49E3-A446-23BA5A4B3E9B}"/>
              </a:ext>
            </a:extLst>
          </p:cNvPr>
          <p:cNvSpPr txBox="1"/>
          <p:nvPr/>
        </p:nvSpPr>
        <p:spPr>
          <a:xfrm>
            <a:off x="6035378" y="357493"/>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Real Estate</a:t>
            </a:r>
          </a:p>
        </p:txBody>
      </p:sp>
      <p:sp>
        <p:nvSpPr>
          <p:cNvPr id="43" name="TextBox 42">
            <a:extLst>
              <a:ext uri="{FF2B5EF4-FFF2-40B4-BE49-F238E27FC236}">
                <a16:creationId xmlns:a16="http://schemas.microsoft.com/office/drawing/2014/main" id="{9ADE9EED-9915-4658-9DA3-90C22D954640}"/>
              </a:ext>
            </a:extLst>
          </p:cNvPr>
          <p:cNvSpPr txBox="1"/>
          <p:nvPr/>
        </p:nvSpPr>
        <p:spPr>
          <a:xfrm>
            <a:off x="7686704" y="296027"/>
            <a:ext cx="1427067" cy="461665"/>
          </a:xfrm>
          <a:prstGeom prst="rect">
            <a:avLst/>
          </a:prstGeom>
          <a:noFill/>
        </p:spPr>
        <p:txBody>
          <a:bodyPr wrap="square" rtlCol="0">
            <a:spAutoFit/>
          </a:bodyPr>
          <a:lstStyle/>
          <a:p>
            <a:pPr algn="ctr"/>
            <a:r>
              <a:rPr lang="en-US" sz="1200" dirty="0">
                <a:solidFill>
                  <a:schemeClr val="bg1"/>
                </a:solidFill>
                <a:latin typeface="Helvetica Neue Medium"/>
                <a:cs typeface="Helvetica Neue Medium"/>
              </a:rPr>
              <a:t>Engineering and Construction</a:t>
            </a:r>
          </a:p>
        </p:txBody>
      </p:sp>
      <p:sp>
        <p:nvSpPr>
          <p:cNvPr id="44" name="TextBox 43">
            <a:extLst>
              <a:ext uri="{FF2B5EF4-FFF2-40B4-BE49-F238E27FC236}">
                <a16:creationId xmlns:a16="http://schemas.microsoft.com/office/drawing/2014/main" id="{01FB3653-4F31-41D7-AB6A-040D5262A0F8}"/>
              </a:ext>
            </a:extLst>
          </p:cNvPr>
          <p:cNvSpPr txBox="1"/>
          <p:nvPr/>
        </p:nvSpPr>
        <p:spPr>
          <a:xfrm>
            <a:off x="9338030" y="350141"/>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Executive</a:t>
            </a:r>
          </a:p>
        </p:txBody>
      </p:sp>
      <p:pic>
        <p:nvPicPr>
          <p:cNvPr id="3" name="Picture 2">
            <a:extLst>
              <a:ext uri="{FF2B5EF4-FFF2-40B4-BE49-F238E27FC236}">
                <a16:creationId xmlns:a16="http://schemas.microsoft.com/office/drawing/2014/main" id="{BD15A383-8185-4828-AAF1-F05522131739}"/>
              </a:ext>
            </a:extLst>
          </p:cNvPr>
          <p:cNvPicPr>
            <a:picLocks noChangeAspect="1"/>
          </p:cNvPicPr>
          <p:nvPr/>
        </p:nvPicPr>
        <p:blipFill>
          <a:blip r:embed="rId3"/>
          <a:stretch>
            <a:fillRect/>
          </a:stretch>
        </p:blipFill>
        <p:spPr>
          <a:xfrm>
            <a:off x="2229901" y="1380866"/>
            <a:ext cx="7726802" cy="5477134"/>
          </a:xfrm>
          <a:prstGeom prst="rect">
            <a:avLst/>
          </a:prstGeom>
        </p:spPr>
      </p:pic>
      <p:sp>
        <p:nvSpPr>
          <p:cNvPr id="80" name="TextBox 79">
            <a:extLst>
              <a:ext uri="{FF2B5EF4-FFF2-40B4-BE49-F238E27FC236}">
                <a16:creationId xmlns:a16="http://schemas.microsoft.com/office/drawing/2014/main" id="{17DD255D-15F0-4C73-968F-0322513CBBAC}"/>
              </a:ext>
            </a:extLst>
          </p:cNvPr>
          <p:cNvSpPr txBox="1"/>
          <p:nvPr/>
        </p:nvSpPr>
        <p:spPr>
          <a:xfrm>
            <a:off x="0" y="345647"/>
            <a:ext cx="908294"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General</a:t>
            </a:r>
          </a:p>
        </p:txBody>
      </p:sp>
      <p:pic>
        <p:nvPicPr>
          <p:cNvPr id="26" name="Picture 25">
            <a:extLst>
              <a:ext uri="{FF2B5EF4-FFF2-40B4-BE49-F238E27FC236}">
                <a16:creationId xmlns:a16="http://schemas.microsoft.com/office/drawing/2014/main" id="{CE3BE650-3B2D-4C6A-8664-75B5E4A924CB}"/>
              </a:ext>
            </a:extLst>
          </p:cNvPr>
          <p:cNvPicPr>
            <a:picLocks noChangeAspect="1"/>
          </p:cNvPicPr>
          <p:nvPr/>
        </p:nvPicPr>
        <p:blipFill>
          <a:blip r:embed="rId4"/>
          <a:stretch>
            <a:fillRect/>
          </a:stretch>
        </p:blipFill>
        <p:spPr>
          <a:xfrm>
            <a:off x="172843" y="19188"/>
            <a:ext cx="973434" cy="973901"/>
          </a:xfrm>
          <a:prstGeom prst="rect">
            <a:avLst/>
          </a:prstGeom>
        </p:spPr>
      </p:pic>
    </p:spTree>
    <p:extLst>
      <p:ext uri="{BB962C8B-B14F-4D97-AF65-F5344CB8AC3E}">
        <p14:creationId xmlns:p14="http://schemas.microsoft.com/office/powerpoint/2010/main" val="2822079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5548F2E-F43F-44C2-AB98-2183CE0DE190}"/>
              </a:ext>
            </a:extLst>
          </p:cNvPr>
          <p:cNvPicPr>
            <a:picLocks noChangeAspect="1"/>
          </p:cNvPicPr>
          <p:nvPr/>
        </p:nvPicPr>
        <p:blipFill>
          <a:blip r:embed="rId2"/>
          <a:stretch>
            <a:fillRect/>
          </a:stretch>
        </p:blipFill>
        <p:spPr>
          <a:xfrm>
            <a:off x="10656521" y="5695122"/>
            <a:ext cx="1408228" cy="1041362"/>
          </a:xfrm>
          <a:prstGeom prst="rect">
            <a:avLst/>
          </a:prstGeom>
        </p:spPr>
      </p:pic>
      <p:sp>
        <p:nvSpPr>
          <p:cNvPr id="48" name="Text Placeholder 11">
            <a:extLst>
              <a:ext uri="{FF2B5EF4-FFF2-40B4-BE49-F238E27FC236}">
                <a16:creationId xmlns:a16="http://schemas.microsoft.com/office/drawing/2014/main" id="{EEDB1ED9-233A-4AC3-8F7A-4293B6A1A53A}"/>
              </a:ext>
            </a:extLst>
          </p:cNvPr>
          <p:cNvSpPr txBox="1">
            <a:spLocks/>
          </p:cNvSpPr>
          <p:nvPr/>
        </p:nvSpPr>
        <p:spPr>
          <a:xfrm>
            <a:off x="1233970" y="1729481"/>
            <a:ext cx="9211109" cy="4628957"/>
          </a:xfrm>
          <a:prstGeom prst="rect">
            <a:avLst/>
          </a:prstGeom>
        </p:spPr>
        <p:txBody>
          <a:bodyPr vert="horz"/>
          <a:lstStyle>
            <a:lvl1pPr marL="0" indent="0" algn="l" defTabSz="457200" rtl="0" eaLnBrk="1" latinLnBrk="0" hangingPunct="1">
              <a:spcBef>
                <a:spcPct val="20000"/>
              </a:spcBef>
              <a:buFont typeface="Arial"/>
              <a:buNone/>
              <a:defRPr sz="1600" b="1" kern="1200">
                <a:solidFill>
                  <a:srgbClr val="1294D3"/>
                </a:solidFill>
                <a:latin typeface="Helvetica Neue"/>
                <a:ea typeface="+mn-ea"/>
                <a:cs typeface="Helvetica Neue"/>
              </a:defRPr>
            </a:lvl1pPr>
            <a:lvl2pPr marL="742950" indent="-285750" algn="l" defTabSz="457200" rtl="0" eaLnBrk="1" latinLnBrk="0" hangingPunct="1">
              <a:spcBef>
                <a:spcPct val="20000"/>
              </a:spcBef>
              <a:buFont typeface="Arial"/>
              <a:buChar char="–"/>
              <a:defRPr sz="1600" kern="1200">
                <a:solidFill>
                  <a:srgbClr val="1294D3"/>
                </a:solidFill>
                <a:latin typeface="Helvetica Neue"/>
                <a:ea typeface="+mn-ea"/>
                <a:cs typeface="Helvetica Neue"/>
              </a:defRPr>
            </a:lvl2pPr>
            <a:lvl3pPr marL="1143000" indent="-228600" algn="l" defTabSz="457200" rtl="0" eaLnBrk="1" latinLnBrk="0" hangingPunct="1">
              <a:spcBef>
                <a:spcPct val="20000"/>
              </a:spcBef>
              <a:buFont typeface="Arial"/>
              <a:buChar char="•"/>
              <a:defRPr sz="1400" kern="1200">
                <a:solidFill>
                  <a:srgbClr val="1294D3"/>
                </a:solidFill>
                <a:latin typeface="Helvetica Neue"/>
                <a:ea typeface="+mn-ea"/>
                <a:cs typeface="Helvetica Neue"/>
              </a:defRPr>
            </a:lvl3pPr>
            <a:lvl4pPr marL="1600200" indent="-228600" algn="l" defTabSz="457200" rtl="0" eaLnBrk="1" latinLnBrk="0" hangingPunct="1">
              <a:spcBef>
                <a:spcPct val="20000"/>
              </a:spcBef>
              <a:buFont typeface="Arial"/>
              <a:buChar char="–"/>
              <a:defRPr sz="1200" kern="1200">
                <a:solidFill>
                  <a:srgbClr val="1294D3"/>
                </a:solidFill>
                <a:latin typeface="Helvetica Neue"/>
                <a:ea typeface="+mn-ea"/>
                <a:cs typeface="Helvetica Neue"/>
              </a:defRPr>
            </a:lvl4pPr>
            <a:lvl5pPr marL="2057400" indent="-228600" algn="l" defTabSz="457200" rtl="0" eaLnBrk="1" latinLnBrk="0" hangingPunct="1">
              <a:spcBef>
                <a:spcPct val="20000"/>
              </a:spcBef>
              <a:buFont typeface="Arial"/>
              <a:buChar char="»"/>
              <a:defRPr sz="1000" kern="1200">
                <a:solidFill>
                  <a:srgbClr val="1294D3"/>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07000"/>
              </a:lnSpc>
              <a:spcAft>
                <a:spcPts val="800"/>
              </a:spcAft>
              <a:buFont typeface="Arial" panose="020B0604020202020204" pitchFamily="34" charset="0"/>
              <a:buChar char="•"/>
            </a:pPr>
            <a:endParaRPr lang="en-US" sz="2400" dirty="0"/>
          </a:p>
        </p:txBody>
      </p:sp>
      <p:grpSp>
        <p:nvGrpSpPr>
          <p:cNvPr id="56" name="Group 55">
            <a:extLst>
              <a:ext uri="{FF2B5EF4-FFF2-40B4-BE49-F238E27FC236}">
                <a16:creationId xmlns:a16="http://schemas.microsoft.com/office/drawing/2014/main" id="{2BB804F4-91E1-4BF5-B543-A89CBB2424C1}"/>
              </a:ext>
            </a:extLst>
          </p:cNvPr>
          <p:cNvGrpSpPr/>
          <p:nvPr/>
        </p:nvGrpSpPr>
        <p:grpSpPr>
          <a:xfrm>
            <a:off x="11968120" y="260821"/>
            <a:ext cx="218485" cy="469338"/>
            <a:chOff x="11968120" y="260821"/>
            <a:chExt cx="218485" cy="469338"/>
          </a:xfrm>
        </p:grpSpPr>
        <p:cxnSp>
          <p:nvCxnSpPr>
            <p:cNvPr id="51" name="Straight Connector 50">
              <a:extLst>
                <a:ext uri="{FF2B5EF4-FFF2-40B4-BE49-F238E27FC236}">
                  <a16:creationId xmlns:a16="http://schemas.microsoft.com/office/drawing/2014/main" id="{CBC2AA56-A67D-4407-8D43-030108381C1F}"/>
                </a:ext>
              </a:extLst>
            </p:cNvPr>
            <p:cNvCxnSpPr>
              <a:cxnSpLocks/>
            </p:cNvCxnSpPr>
            <p:nvPr/>
          </p:nvCxnSpPr>
          <p:spPr>
            <a:xfrm>
              <a:off x="11968120" y="260821"/>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3357CAED-FA0B-407D-B503-0DD59A60E2B2}"/>
                </a:ext>
              </a:extLst>
            </p:cNvPr>
            <p:cNvCxnSpPr>
              <a:cxnSpLocks/>
            </p:cNvCxnSpPr>
            <p:nvPr/>
          </p:nvCxnSpPr>
          <p:spPr>
            <a:xfrm flipH="1">
              <a:off x="11968120" y="503582"/>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7" name="Group 56">
            <a:extLst>
              <a:ext uri="{FF2B5EF4-FFF2-40B4-BE49-F238E27FC236}">
                <a16:creationId xmlns:a16="http://schemas.microsoft.com/office/drawing/2014/main" id="{07C4BCAD-9BCA-4898-A834-0C0B6A84D9B2}"/>
              </a:ext>
            </a:extLst>
          </p:cNvPr>
          <p:cNvGrpSpPr/>
          <p:nvPr/>
        </p:nvGrpSpPr>
        <p:grpSpPr>
          <a:xfrm>
            <a:off x="957093" y="260821"/>
            <a:ext cx="218485" cy="469338"/>
            <a:chOff x="11968120" y="1078663"/>
            <a:chExt cx="218485" cy="469338"/>
          </a:xfrm>
        </p:grpSpPr>
        <p:cxnSp>
          <p:nvCxnSpPr>
            <p:cNvPr id="58" name="Straight Connector 57">
              <a:extLst>
                <a:ext uri="{FF2B5EF4-FFF2-40B4-BE49-F238E27FC236}">
                  <a16:creationId xmlns:a16="http://schemas.microsoft.com/office/drawing/2014/main" id="{689CB452-6A16-4741-A2A9-DC8772CE57BD}"/>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920F37D4-D32A-4756-AD4D-243D98E08F0B}"/>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Group 59">
            <a:extLst>
              <a:ext uri="{FF2B5EF4-FFF2-40B4-BE49-F238E27FC236}">
                <a16:creationId xmlns:a16="http://schemas.microsoft.com/office/drawing/2014/main" id="{8F40FAED-59C1-4126-B44F-9D59548C0130}"/>
              </a:ext>
            </a:extLst>
          </p:cNvPr>
          <p:cNvGrpSpPr/>
          <p:nvPr/>
        </p:nvGrpSpPr>
        <p:grpSpPr>
          <a:xfrm>
            <a:off x="2586849" y="260821"/>
            <a:ext cx="218485" cy="469338"/>
            <a:chOff x="11968120" y="1078663"/>
            <a:chExt cx="218485" cy="469338"/>
          </a:xfrm>
        </p:grpSpPr>
        <p:cxnSp>
          <p:nvCxnSpPr>
            <p:cNvPr id="61" name="Straight Connector 60">
              <a:extLst>
                <a:ext uri="{FF2B5EF4-FFF2-40B4-BE49-F238E27FC236}">
                  <a16:creationId xmlns:a16="http://schemas.microsoft.com/office/drawing/2014/main" id="{8FE7C022-3340-4ADE-9996-717DFF2AC7F3}"/>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DBD3B9DC-0214-4068-AADB-5EAFE32C5A7B}"/>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Group 62">
            <a:extLst>
              <a:ext uri="{FF2B5EF4-FFF2-40B4-BE49-F238E27FC236}">
                <a16:creationId xmlns:a16="http://schemas.microsoft.com/office/drawing/2014/main" id="{36300A9C-5D02-4799-9E83-335B9C7DE5AB}"/>
              </a:ext>
            </a:extLst>
          </p:cNvPr>
          <p:cNvGrpSpPr/>
          <p:nvPr/>
        </p:nvGrpSpPr>
        <p:grpSpPr>
          <a:xfrm>
            <a:off x="4216605" y="260821"/>
            <a:ext cx="218485" cy="469338"/>
            <a:chOff x="11968120" y="1078663"/>
            <a:chExt cx="218485" cy="469338"/>
          </a:xfrm>
        </p:grpSpPr>
        <p:cxnSp>
          <p:nvCxnSpPr>
            <p:cNvPr id="64" name="Straight Connector 63">
              <a:extLst>
                <a:ext uri="{FF2B5EF4-FFF2-40B4-BE49-F238E27FC236}">
                  <a16:creationId xmlns:a16="http://schemas.microsoft.com/office/drawing/2014/main" id="{02E6257A-5635-4F0C-A1C6-CBE0460352A4}"/>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4B027128-EB73-480E-9E5A-9F1EB253CF46}"/>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 name="Group 65">
            <a:extLst>
              <a:ext uri="{FF2B5EF4-FFF2-40B4-BE49-F238E27FC236}">
                <a16:creationId xmlns:a16="http://schemas.microsoft.com/office/drawing/2014/main" id="{348F046E-8F39-437F-B521-0A90FC4DB5B1}"/>
              </a:ext>
            </a:extLst>
          </p:cNvPr>
          <p:cNvGrpSpPr/>
          <p:nvPr/>
        </p:nvGrpSpPr>
        <p:grpSpPr>
          <a:xfrm>
            <a:off x="5846361" y="260821"/>
            <a:ext cx="218485" cy="469338"/>
            <a:chOff x="11968120" y="1078663"/>
            <a:chExt cx="218485" cy="469338"/>
          </a:xfrm>
        </p:grpSpPr>
        <p:cxnSp>
          <p:nvCxnSpPr>
            <p:cNvPr id="67" name="Straight Connector 66">
              <a:extLst>
                <a:ext uri="{FF2B5EF4-FFF2-40B4-BE49-F238E27FC236}">
                  <a16:creationId xmlns:a16="http://schemas.microsoft.com/office/drawing/2014/main" id="{EBD3827C-30F7-4D7B-B86E-21F330705FD6}"/>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574214C-364D-4A72-AE32-02AF47361DBF}"/>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Group 68">
            <a:extLst>
              <a:ext uri="{FF2B5EF4-FFF2-40B4-BE49-F238E27FC236}">
                <a16:creationId xmlns:a16="http://schemas.microsoft.com/office/drawing/2014/main" id="{C252D51F-7051-4AE7-8287-98EEE0B980FF}"/>
              </a:ext>
            </a:extLst>
          </p:cNvPr>
          <p:cNvGrpSpPr/>
          <p:nvPr/>
        </p:nvGrpSpPr>
        <p:grpSpPr>
          <a:xfrm>
            <a:off x="7476117" y="260821"/>
            <a:ext cx="218485" cy="469338"/>
            <a:chOff x="11968120" y="1078663"/>
            <a:chExt cx="218485" cy="469338"/>
          </a:xfrm>
        </p:grpSpPr>
        <p:cxnSp>
          <p:nvCxnSpPr>
            <p:cNvPr id="70" name="Straight Connector 69">
              <a:extLst>
                <a:ext uri="{FF2B5EF4-FFF2-40B4-BE49-F238E27FC236}">
                  <a16:creationId xmlns:a16="http://schemas.microsoft.com/office/drawing/2014/main" id="{D1FC6D0F-9D09-417E-B9B1-AD55E471846A}"/>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859A173-FD66-4D85-A18C-A1FBF5A9FB3E}"/>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a:extLst>
              <a:ext uri="{FF2B5EF4-FFF2-40B4-BE49-F238E27FC236}">
                <a16:creationId xmlns:a16="http://schemas.microsoft.com/office/drawing/2014/main" id="{E24AB6F9-0938-444C-86A1-814ABD292558}"/>
              </a:ext>
            </a:extLst>
          </p:cNvPr>
          <p:cNvGrpSpPr/>
          <p:nvPr/>
        </p:nvGrpSpPr>
        <p:grpSpPr>
          <a:xfrm>
            <a:off x="9105873" y="260821"/>
            <a:ext cx="218485" cy="469338"/>
            <a:chOff x="11968120" y="1078663"/>
            <a:chExt cx="218485" cy="469338"/>
          </a:xfrm>
        </p:grpSpPr>
        <p:cxnSp>
          <p:nvCxnSpPr>
            <p:cNvPr id="73" name="Straight Connector 72">
              <a:extLst>
                <a:ext uri="{FF2B5EF4-FFF2-40B4-BE49-F238E27FC236}">
                  <a16:creationId xmlns:a16="http://schemas.microsoft.com/office/drawing/2014/main" id="{F7044574-3A2C-4345-B13E-1B6F7C7D0830}"/>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89DE9851-E260-4D15-95ED-00EB4B23A6C3}"/>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 74">
            <a:extLst>
              <a:ext uri="{FF2B5EF4-FFF2-40B4-BE49-F238E27FC236}">
                <a16:creationId xmlns:a16="http://schemas.microsoft.com/office/drawing/2014/main" id="{98EA2CEE-178F-4538-8EF4-FC1F494B95A9}"/>
              </a:ext>
            </a:extLst>
          </p:cNvPr>
          <p:cNvGrpSpPr/>
          <p:nvPr/>
        </p:nvGrpSpPr>
        <p:grpSpPr>
          <a:xfrm>
            <a:off x="10735629" y="260821"/>
            <a:ext cx="218485" cy="469338"/>
            <a:chOff x="11968120" y="1078663"/>
            <a:chExt cx="218485" cy="469338"/>
          </a:xfrm>
        </p:grpSpPr>
        <p:cxnSp>
          <p:nvCxnSpPr>
            <p:cNvPr id="76" name="Straight Connector 75">
              <a:extLst>
                <a:ext uri="{FF2B5EF4-FFF2-40B4-BE49-F238E27FC236}">
                  <a16:creationId xmlns:a16="http://schemas.microsoft.com/office/drawing/2014/main" id="{53662EE0-8F91-497E-9A65-C43A0D576C70}"/>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1964635-97D2-4F98-862F-B38F03CD202D}"/>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0" name="TextBox 79">
            <a:extLst>
              <a:ext uri="{FF2B5EF4-FFF2-40B4-BE49-F238E27FC236}">
                <a16:creationId xmlns:a16="http://schemas.microsoft.com/office/drawing/2014/main" id="{17DD255D-15F0-4C73-968F-0322513CBBAC}"/>
              </a:ext>
            </a:extLst>
          </p:cNvPr>
          <p:cNvSpPr txBox="1"/>
          <p:nvPr/>
        </p:nvSpPr>
        <p:spPr>
          <a:xfrm>
            <a:off x="0" y="345647"/>
            <a:ext cx="908294"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General</a:t>
            </a:r>
          </a:p>
        </p:txBody>
      </p:sp>
      <p:sp>
        <p:nvSpPr>
          <p:cNvPr id="38" name="TextBox 37">
            <a:extLst>
              <a:ext uri="{FF2B5EF4-FFF2-40B4-BE49-F238E27FC236}">
                <a16:creationId xmlns:a16="http://schemas.microsoft.com/office/drawing/2014/main" id="{E32686A9-B085-41B9-82E8-C5975380141F}"/>
              </a:ext>
            </a:extLst>
          </p:cNvPr>
          <p:cNvSpPr txBox="1"/>
          <p:nvPr/>
        </p:nvSpPr>
        <p:spPr>
          <a:xfrm>
            <a:off x="1146277" y="349866"/>
            <a:ext cx="1552045" cy="523220"/>
          </a:xfrm>
          <a:prstGeom prst="rect">
            <a:avLst/>
          </a:prstGeom>
          <a:noFill/>
        </p:spPr>
        <p:txBody>
          <a:bodyPr wrap="square" rtlCol="0">
            <a:spAutoFit/>
          </a:bodyPr>
          <a:lstStyle/>
          <a:p>
            <a:pPr algn="ctr"/>
            <a:r>
              <a:rPr lang="en-US" sz="1400" dirty="0">
                <a:solidFill>
                  <a:schemeClr val="bg1"/>
                </a:solidFill>
                <a:latin typeface="Helvetica Neue Medium"/>
              </a:rPr>
              <a:t>Announcements</a:t>
            </a:r>
          </a:p>
          <a:p>
            <a:pPr algn="ctr"/>
            <a:endParaRPr lang="en-US" sz="1400" dirty="0">
              <a:solidFill>
                <a:schemeClr val="bg1"/>
              </a:solidFill>
              <a:latin typeface="Helvetica Neue Medium"/>
              <a:cs typeface="Helvetica Neue Medium"/>
            </a:endParaRPr>
          </a:p>
        </p:txBody>
      </p:sp>
      <p:sp>
        <p:nvSpPr>
          <p:cNvPr id="40" name="TextBox 39">
            <a:extLst>
              <a:ext uri="{FF2B5EF4-FFF2-40B4-BE49-F238E27FC236}">
                <a16:creationId xmlns:a16="http://schemas.microsoft.com/office/drawing/2014/main" id="{491FAB66-DDD5-433D-96B8-AF9964A8F3EC}"/>
              </a:ext>
            </a:extLst>
          </p:cNvPr>
          <p:cNvSpPr txBox="1"/>
          <p:nvPr/>
        </p:nvSpPr>
        <p:spPr>
          <a:xfrm>
            <a:off x="2788453" y="310210"/>
            <a:ext cx="1552045" cy="430887"/>
          </a:xfrm>
          <a:prstGeom prst="rect">
            <a:avLst/>
          </a:prstGeom>
          <a:noFill/>
        </p:spPr>
        <p:txBody>
          <a:bodyPr wrap="square" rtlCol="0">
            <a:spAutoFit/>
          </a:bodyPr>
          <a:lstStyle/>
          <a:p>
            <a:pPr algn="ctr"/>
            <a:r>
              <a:rPr lang="en-US" sz="1100" dirty="0">
                <a:solidFill>
                  <a:schemeClr val="bg1"/>
                </a:solidFill>
                <a:latin typeface="Helvetica Neue Medium"/>
                <a:cs typeface="Helvetica Neue Medium"/>
              </a:rPr>
              <a:t>Center for Innovation and Entrepreneurship</a:t>
            </a:r>
          </a:p>
        </p:txBody>
      </p:sp>
      <p:sp>
        <p:nvSpPr>
          <p:cNvPr id="41" name="TextBox 40">
            <a:extLst>
              <a:ext uri="{FF2B5EF4-FFF2-40B4-BE49-F238E27FC236}">
                <a16:creationId xmlns:a16="http://schemas.microsoft.com/office/drawing/2014/main" id="{34CB3A11-AB81-44F7-9FF0-207396C03C60}"/>
              </a:ext>
            </a:extLst>
          </p:cNvPr>
          <p:cNvSpPr txBox="1"/>
          <p:nvPr/>
        </p:nvSpPr>
        <p:spPr>
          <a:xfrm>
            <a:off x="4412458" y="352251"/>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Housing</a:t>
            </a:r>
          </a:p>
        </p:txBody>
      </p:sp>
      <p:sp>
        <p:nvSpPr>
          <p:cNvPr id="42" name="TextBox 41">
            <a:extLst>
              <a:ext uri="{FF2B5EF4-FFF2-40B4-BE49-F238E27FC236}">
                <a16:creationId xmlns:a16="http://schemas.microsoft.com/office/drawing/2014/main" id="{F7B4257F-7811-49E3-A446-23BA5A4B3E9B}"/>
              </a:ext>
            </a:extLst>
          </p:cNvPr>
          <p:cNvSpPr txBox="1"/>
          <p:nvPr/>
        </p:nvSpPr>
        <p:spPr>
          <a:xfrm>
            <a:off x="6035378" y="357493"/>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Real Estate</a:t>
            </a:r>
          </a:p>
        </p:txBody>
      </p:sp>
      <p:sp>
        <p:nvSpPr>
          <p:cNvPr id="43" name="TextBox 42">
            <a:extLst>
              <a:ext uri="{FF2B5EF4-FFF2-40B4-BE49-F238E27FC236}">
                <a16:creationId xmlns:a16="http://schemas.microsoft.com/office/drawing/2014/main" id="{9ADE9EED-9915-4658-9DA3-90C22D954640}"/>
              </a:ext>
            </a:extLst>
          </p:cNvPr>
          <p:cNvSpPr txBox="1"/>
          <p:nvPr/>
        </p:nvSpPr>
        <p:spPr>
          <a:xfrm>
            <a:off x="7686704" y="296027"/>
            <a:ext cx="1427067" cy="461665"/>
          </a:xfrm>
          <a:prstGeom prst="rect">
            <a:avLst/>
          </a:prstGeom>
          <a:noFill/>
        </p:spPr>
        <p:txBody>
          <a:bodyPr wrap="square" rtlCol="0">
            <a:spAutoFit/>
          </a:bodyPr>
          <a:lstStyle/>
          <a:p>
            <a:pPr algn="ctr"/>
            <a:r>
              <a:rPr lang="en-US" sz="1200" dirty="0">
                <a:solidFill>
                  <a:schemeClr val="bg1"/>
                </a:solidFill>
                <a:latin typeface="Helvetica Neue Medium"/>
                <a:cs typeface="Helvetica Neue Medium"/>
              </a:rPr>
              <a:t>Engineering and Construction</a:t>
            </a:r>
          </a:p>
        </p:txBody>
      </p:sp>
      <p:sp>
        <p:nvSpPr>
          <p:cNvPr id="44" name="TextBox 43">
            <a:extLst>
              <a:ext uri="{FF2B5EF4-FFF2-40B4-BE49-F238E27FC236}">
                <a16:creationId xmlns:a16="http://schemas.microsoft.com/office/drawing/2014/main" id="{01FB3653-4F31-41D7-AB6A-040D5262A0F8}"/>
              </a:ext>
            </a:extLst>
          </p:cNvPr>
          <p:cNvSpPr txBox="1"/>
          <p:nvPr/>
        </p:nvSpPr>
        <p:spPr>
          <a:xfrm>
            <a:off x="9338030" y="350141"/>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Executive</a:t>
            </a:r>
          </a:p>
        </p:txBody>
      </p:sp>
      <p:pic>
        <p:nvPicPr>
          <p:cNvPr id="2" name="Picture 1">
            <a:extLst>
              <a:ext uri="{FF2B5EF4-FFF2-40B4-BE49-F238E27FC236}">
                <a16:creationId xmlns:a16="http://schemas.microsoft.com/office/drawing/2014/main" id="{2C9A3A48-BC27-479E-AE77-35F8EA0E2629}"/>
              </a:ext>
            </a:extLst>
          </p:cNvPr>
          <p:cNvPicPr>
            <a:picLocks noChangeAspect="1"/>
          </p:cNvPicPr>
          <p:nvPr/>
        </p:nvPicPr>
        <p:blipFill>
          <a:blip r:embed="rId3"/>
          <a:stretch>
            <a:fillRect/>
          </a:stretch>
        </p:blipFill>
        <p:spPr>
          <a:xfrm>
            <a:off x="1820452" y="962131"/>
            <a:ext cx="8051818" cy="5724041"/>
          </a:xfrm>
          <a:prstGeom prst="rect">
            <a:avLst/>
          </a:prstGeom>
        </p:spPr>
      </p:pic>
      <p:pic>
        <p:nvPicPr>
          <p:cNvPr id="26" name="Picture 25">
            <a:extLst>
              <a:ext uri="{FF2B5EF4-FFF2-40B4-BE49-F238E27FC236}">
                <a16:creationId xmlns:a16="http://schemas.microsoft.com/office/drawing/2014/main" id="{CE3BE650-3B2D-4C6A-8664-75B5E4A924CB}"/>
              </a:ext>
            </a:extLst>
          </p:cNvPr>
          <p:cNvPicPr>
            <a:picLocks noChangeAspect="1"/>
          </p:cNvPicPr>
          <p:nvPr/>
        </p:nvPicPr>
        <p:blipFill>
          <a:blip r:embed="rId4"/>
          <a:stretch>
            <a:fillRect/>
          </a:stretch>
        </p:blipFill>
        <p:spPr>
          <a:xfrm>
            <a:off x="127778" y="38702"/>
            <a:ext cx="973434" cy="973901"/>
          </a:xfrm>
          <a:prstGeom prst="rect">
            <a:avLst/>
          </a:prstGeom>
        </p:spPr>
      </p:pic>
    </p:spTree>
    <p:extLst>
      <p:ext uri="{BB962C8B-B14F-4D97-AF65-F5344CB8AC3E}">
        <p14:creationId xmlns:p14="http://schemas.microsoft.com/office/powerpoint/2010/main" val="825959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5548F2E-F43F-44C2-AB98-2183CE0DE190}"/>
              </a:ext>
            </a:extLst>
          </p:cNvPr>
          <p:cNvPicPr>
            <a:picLocks noChangeAspect="1"/>
          </p:cNvPicPr>
          <p:nvPr/>
        </p:nvPicPr>
        <p:blipFill>
          <a:blip r:embed="rId2"/>
          <a:stretch>
            <a:fillRect/>
          </a:stretch>
        </p:blipFill>
        <p:spPr>
          <a:xfrm>
            <a:off x="10656521" y="5695122"/>
            <a:ext cx="1408228" cy="1041362"/>
          </a:xfrm>
          <a:prstGeom prst="rect">
            <a:avLst/>
          </a:prstGeom>
        </p:spPr>
      </p:pic>
      <p:sp>
        <p:nvSpPr>
          <p:cNvPr id="48" name="Text Placeholder 11">
            <a:extLst>
              <a:ext uri="{FF2B5EF4-FFF2-40B4-BE49-F238E27FC236}">
                <a16:creationId xmlns:a16="http://schemas.microsoft.com/office/drawing/2014/main" id="{EEDB1ED9-233A-4AC3-8F7A-4293B6A1A53A}"/>
              </a:ext>
            </a:extLst>
          </p:cNvPr>
          <p:cNvSpPr txBox="1">
            <a:spLocks/>
          </p:cNvSpPr>
          <p:nvPr/>
        </p:nvSpPr>
        <p:spPr>
          <a:xfrm>
            <a:off x="1233970" y="1729481"/>
            <a:ext cx="9211109" cy="4628957"/>
          </a:xfrm>
          <a:prstGeom prst="rect">
            <a:avLst/>
          </a:prstGeom>
        </p:spPr>
        <p:txBody>
          <a:bodyPr vert="horz"/>
          <a:lstStyle>
            <a:lvl1pPr marL="0" indent="0" algn="l" defTabSz="457200" rtl="0" eaLnBrk="1" latinLnBrk="0" hangingPunct="1">
              <a:spcBef>
                <a:spcPct val="20000"/>
              </a:spcBef>
              <a:buFont typeface="Arial"/>
              <a:buNone/>
              <a:defRPr sz="1600" b="1" kern="1200">
                <a:solidFill>
                  <a:srgbClr val="1294D3"/>
                </a:solidFill>
                <a:latin typeface="Helvetica Neue"/>
                <a:ea typeface="+mn-ea"/>
                <a:cs typeface="Helvetica Neue"/>
              </a:defRPr>
            </a:lvl1pPr>
            <a:lvl2pPr marL="742950" indent="-285750" algn="l" defTabSz="457200" rtl="0" eaLnBrk="1" latinLnBrk="0" hangingPunct="1">
              <a:spcBef>
                <a:spcPct val="20000"/>
              </a:spcBef>
              <a:buFont typeface="Arial"/>
              <a:buChar char="–"/>
              <a:defRPr sz="1600" kern="1200">
                <a:solidFill>
                  <a:srgbClr val="1294D3"/>
                </a:solidFill>
                <a:latin typeface="Helvetica Neue"/>
                <a:ea typeface="+mn-ea"/>
                <a:cs typeface="Helvetica Neue"/>
              </a:defRPr>
            </a:lvl2pPr>
            <a:lvl3pPr marL="1143000" indent="-228600" algn="l" defTabSz="457200" rtl="0" eaLnBrk="1" latinLnBrk="0" hangingPunct="1">
              <a:spcBef>
                <a:spcPct val="20000"/>
              </a:spcBef>
              <a:buFont typeface="Arial"/>
              <a:buChar char="•"/>
              <a:defRPr sz="1400" kern="1200">
                <a:solidFill>
                  <a:srgbClr val="1294D3"/>
                </a:solidFill>
                <a:latin typeface="Helvetica Neue"/>
                <a:ea typeface="+mn-ea"/>
                <a:cs typeface="Helvetica Neue"/>
              </a:defRPr>
            </a:lvl3pPr>
            <a:lvl4pPr marL="1600200" indent="-228600" algn="l" defTabSz="457200" rtl="0" eaLnBrk="1" latinLnBrk="0" hangingPunct="1">
              <a:spcBef>
                <a:spcPct val="20000"/>
              </a:spcBef>
              <a:buFont typeface="Arial"/>
              <a:buChar char="–"/>
              <a:defRPr sz="1200" kern="1200">
                <a:solidFill>
                  <a:srgbClr val="1294D3"/>
                </a:solidFill>
                <a:latin typeface="Helvetica Neue"/>
                <a:ea typeface="+mn-ea"/>
                <a:cs typeface="Helvetica Neue"/>
              </a:defRPr>
            </a:lvl4pPr>
            <a:lvl5pPr marL="2057400" indent="-228600" algn="l" defTabSz="457200" rtl="0" eaLnBrk="1" latinLnBrk="0" hangingPunct="1">
              <a:spcBef>
                <a:spcPct val="20000"/>
              </a:spcBef>
              <a:buFont typeface="Arial"/>
              <a:buChar char="»"/>
              <a:defRPr sz="1000" kern="1200">
                <a:solidFill>
                  <a:srgbClr val="1294D3"/>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07000"/>
              </a:lnSpc>
              <a:spcAft>
                <a:spcPts val="800"/>
              </a:spcAft>
              <a:buFont typeface="Arial" panose="020B0604020202020204" pitchFamily="34" charset="0"/>
              <a:buChar char="•"/>
            </a:pPr>
            <a:endParaRPr lang="en-US" sz="2400" dirty="0"/>
          </a:p>
        </p:txBody>
      </p:sp>
      <p:grpSp>
        <p:nvGrpSpPr>
          <p:cNvPr id="56" name="Group 55">
            <a:extLst>
              <a:ext uri="{FF2B5EF4-FFF2-40B4-BE49-F238E27FC236}">
                <a16:creationId xmlns:a16="http://schemas.microsoft.com/office/drawing/2014/main" id="{2BB804F4-91E1-4BF5-B543-A89CBB2424C1}"/>
              </a:ext>
            </a:extLst>
          </p:cNvPr>
          <p:cNvGrpSpPr/>
          <p:nvPr/>
        </p:nvGrpSpPr>
        <p:grpSpPr>
          <a:xfrm>
            <a:off x="11968120" y="260821"/>
            <a:ext cx="218485" cy="469338"/>
            <a:chOff x="11968120" y="260821"/>
            <a:chExt cx="218485" cy="469338"/>
          </a:xfrm>
        </p:grpSpPr>
        <p:cxnSp>
          <p:nvCxnSpPr>
            <p:cNvPr id="51" name="Straight Connector 50">
              <a:extLst>
                <a:ext uri="{FF2B5EF4-FFF2-40B4-BE49-F238E27FC236}">
                  <a16:creationId xmlns:a16="http://schemas.microsoft.com/office/drawing/2014/main" id="{CBC2AA56-A67D-4407-8D43-030108381C1F}"/>
                </a:ext>
              </a:extLst>
            </p:cNvPr>
            <p:cNvCxnSpPr>
              <a:cxnSpLocks/>
            </p:cNvCxnSpPr>
            <p:nvPr/>
          </p:nvCxnSpPr>
          <p:spPr>
            <a:xfrm>
              <a:off x="11968120" y="260821"/>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3357CAED-FA0B-407D-B503-0DD59A60E2B2}"/>
                </a:ext>
              </a:extLst>
            </p:cNvPr>
            <p:cNvCxnSpPr>
              <a:cxnSpLocks/>
            </p:cNvCxnSpPr>
            <p:nvPr/>
          </p:nvCxnSpPr>
          <p:spPr>
            <a:xfrm flipH="1">
              <a:off x="11968120" y="503582"/>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7" name="Group 56">
            <a:extLst>
              <a:ext uri="{FF2B5EF4-FFF2-40B4-BE49-F238E27FC236}">
                <a16:creationId xmlns:a16="http://schemas.microsoft.com/office/drawing/2014/main" id="{07C4BCAD-9BCA-4898-A834-0C0B6A84D9B2}"/>
              </a:ext>
            </a:extLst>
          </p:cNvPr>
          <p:cNvGrpSpPr/>
          <p:nvPr/>
        </p:nvGrpSpPr>
        <p:grpSpPr>
          <a:xfrm>
            <a:off x="957093" y="260821"/>
            <a:ext cx="218485" cy="469338"/>
            <a:chOff x="11968120" y="1078663"/>
            <a:chExt cx="218485" cy="469338"/>
          </a:xfrm>
        </p:grpSpPr>
        <p:cxnSp>
          <p:nvCxnSpPr>
            <p:cNvPr id="58" name="Straight Connector 57">
              <a:extLst>
                <a:ext uri="{FF2B5EF4-FFF2-40B4-BE49-F238E27FC236}">
                  <a16:creationId xmlns:a16="http://schemas.microsoft.com/office/drawing/2014/main" id="{689CB452-6A16-4741-A2A9-DC8772CE57BD}"/>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920F37D4-D32A-4756-AD4D-243D98E08F0B}"/>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Group 59">
            <a:extLst>
              <a:ext uri="{FF2B5EF4-FFF2-40B4-BE49-F238E27FC236}">
                <a16:creationId xmlns:a16="http://schemas.microsoft.com/office/drawing/2014/main" id="{8F40FAED-59C1-4126-B44F-9D59548C0130}"/>
              </a:ext>
            </a:extLst>
          </p:cNvPr>
          <p:cNvGrpSpPr/>
          <p:nvPr/>
        </p:nvGrpSpPr>
        <p:grpSpPr>
          <a:xfrm>
            <a:off x="2586849" y="260821"/>
            <a:ext cx="218485" cy="469338"/>
            <a:chOff x="11968120" y="1078663"/>
            <a:chExt cx="218485" cy="469338"/>
          </a:xfrm>
        </p:grpSpPr>
        <p:cxnSp>
          <p:nvCxnSpPr>
            <p:cNvPr id="61" name="Straight Connector 60">
              <a:extLst>
                <a:ext uri="{FF2B5EF4-FFF2-40B4-BE49-F238E27FC236}">
                  <a16:creationId xmlns:a16="http://schemas.microsoft.com/office/drawing/2014/main" id="{8FE7C022-3340-4ADE-9996-717DFF2AC7F3}"/>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DBD3B9DC-0214-4068-AADB-5EAFE32C5A7B}"/>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Group 62">
            <a:extLst>
              <a:ext uri="{FF2B5EF4-FFF2-40B4-BE49-F238E27FC236}">
                <a16:creationId xmlns:a16="http://schemas.microsoft.com/office/drawing/2014/main" id="{36300A9C-5D02-4799-9E83-335B9C7DE5AB}"/>
              </a:ext>
            </a:extLst>
          </p:cNvPr>
          <p:cNvGrpSpPr/>
          <p:nvPr/>
        </p:nvGrpSpPr>
        <p:grpSpPr>
          <a:xfrm>
            <a:off x="4216605" y="260821"/>
            <a:ext cx="218485" cy="469338"/>
            <a:chOff x="11968120" y="1078663"/>
            <a:chExt cx="218485" cy="469338"/>
          </a:xfrm>
        </p:grpSpPr>
        <p:cxnSp>
          <p:nvCxnSpPr>
            <p:cNvPr id="64" name="Straight Connector 63">
              <a:extLst>
                <a:ext uri="{FF2B5EF4-FFF2-40B4-BE49-F238E27FC236}">
                  <a16:creationId xmlns:a16="http://schemas.microsoft.com/office/drawing/2014/main" id="{02E6257A-5635-4F0C-A1C6-CBE0460352A4}"/>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4B027128-EB73-480E-9E5A-9F1EB253CF46}"/>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 name="Group 65">
            <a:extLst>
              <a:ext uri="{FF2B5EF4-FFF2-40B4-BE49-F238E27FC236}">
                <a16:creationId xmlns:a16="http://schemas.microsoft.com/office/drawing/2014/main" id="{348F046E-8F39-437F-B521-0A90FC4DB5B1}"/>
              </a:ext>
            </a:extLst>
          </p:cNvPr>
          <p:cNvGrpSpPr/>
          <p:nvPr/>
        </p:nvGrpSpPr>
        <p:grpSpPr>
          <a:xfrm>
            <a:off x="5846361" y="260821"/>
            <a:ext cx="218485" cy="469338"/>
            <a:chOff x="11968120" y="1078663"/>
            <a:chExt cx="218485" cy="469338"/>
          </a:xfrm>
        </p:grpSpPr>
        <p:cxnSp>
          <p:nvCxnSpPr>
            <p:cNvPr id="67" name="Straight Connector 66">
              <a:extLst>
                <a:ext uri="{FF2B5EF4-FFF2-40B4-BE49-F238E27FC236}">
                  <a16:creationId xmlns:a16="http://schemas.microsoft.com/office/drawing/2014/main" id="{EBD3827C-30F7-4D7B-B86E-21F330705FD6}"/>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574214C-364D-4A72-AE32-02AF47361DBF}"/>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Group 68">
            <a:extLst>
              <a:ext uri="{FF2B5EF4-FFF2-40B4-BE49-F238E27FC236}">
                <a16:creationId xmlns:a16="http://schemas.microsoft.com/office/drawing/2014/main" id="{C252D51F-7051-4AE7-8287-98EEE0B980FF}"/>
              </a:ext>
            </a:extLst>
          </p:cNvPr>
          <p:cNvGrpSpPr/>
          <p:nvPr/>
        </p:nvGrpSpPr>
        <p:grpSpPr>
          <a:xfrm>
            <a:off x="7476117" y="260821"/>
            <a:ext cx="218485" cy="469338"/>
            <a:chOff x="11968120" y="1078663"/>
            <a:chExt cx="218485" cy="469338"/>
          </a:xfrm>
        </p:grpSpPr>
        <p:cxnSp>
          <p:nvCxnSpPr>
            <p:cNvPr id="70" name="Straight Connector 69">
              <a:extLst>
                <a:ext uri="{FF2B5EF4-FFF2-40B4-BE49-F238E27FC236}">
                  <a16:creationId xmlns:a16="http://schemas.microsoft.com/office/drawing/2014/main" id="{D1FC6D0F-9D09-417E-B9B1-AD55E471846A}"/>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859A173-FD66-4D85-A18C-A1FBF5A9FB3E}"/>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a:extLst>
              <a:ext uri="{FF2B5EF4-FFF2-40B4-BE49-F238E27FC236}">
                <a16:creationId xmlns:a16="http://schemas.microsoft.com/office/drawing/2014/main" id="{E24AB6F9-0938-444C-86A1-814ABD292558}"/>
              </a:ext>
            </a:extLst>
          </p:cNvPr>
          <p:cNvGrpSpPr/>
          <p:nvPr/>
        </p:nvGrpSpPr>
        <p:grpSpPr>
          <a:xfrm>
            <a:off x="9105873" y="260821"/>
            <a:ext cx="218485" cy="469338"/>
            <a:chOff x="11968120" y="1078663"/>
            <a:chExt cx="218485" cy="469338"/>
          </a:xfrm>
        </p:grpSpPr>
        <p:cxnSp>
          <p:nvCxnSpPr>
            <p:cNvPr id="73" name="Straight Connector 72">
              <a:extLst>
                <a:ext uri="{FF2B5EF4-FFF2-40B4-BE49-F238E27FC236}">
                  <a16:creationId xmlns:a16="http://schemas.microsoft.com/office/drawing/2014/main" id="{F7044574-3A2C-4345-B13E-1B6F7C7D0830}"/>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89DE9851-E260-4D15-95ED-00EB4B23A6C3}"/>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 74">
            <a:extLst>
              <a:ext uri="{FF2B5EF4-FFF2-40B4-BE49-F238E27FC236}">
                <a16:creationId xmlns:a16="http://schemas.microsoft.com/office/drawing/2014/main" id="{98EA2CEE-178F-4538-8EF4-FC1F494B95A9}"/>
              </a:ext>
            </a:extLst>
          </p:cNvPr>
          <p:cNvGrpSpPr/>
          <p:nvPr/>
        </p:nvGrpSpPr>
        <p:grpSpPr>
          <a:xfrm>
            <a:off x="10735629" y="260821"/>
            <a:ext cx="218485" cy="469338"/>
            <a:chOff x="11968120" y="1078663"/>
            <a:chExt cx="218485" cy="469338"/>
          </a:xfrm>
        </p:grpSpPr>
        <p:cxnSp>
          <p:nvCxnSpPr>
            <p:cNvPr id="76" name="Straight Connector 75">
              <a:extLst>
                <a:ext uri="{FF2B5EF4-FFF2-40B4-BE49-F238E27FC236}">
                  <a16:creationId xmlns:a16="http://schemas.microsoft.com/office/drawing/2014/main" id="{53662EE0-8F91-497E-9A65-C43A0D576C70}"/>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1964635-97D2-4F98-862F-B38F03CD202D}"/>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0" name="TextBox 79">
            <a:extLst>
              <a:ext uri="{FF2B5EF4-FFF2-40B4-BE49-F238E27FC236}">
                <a16:creationId xmlns:a16="http://schemas.microsoft.com/office/drawing/2014/main" id="{17DD255D-15F0-4C73-968F-0322513CBBAC}"/>
              </a:ext>
            </a:extLst>
          </p:cNvPr>
          <p:cNvSpPr txBox="1"/>
          <p:nvPr/>
        </p:nvSpPr>
        <p:spPr>
          <a:xfrm>
            <a:off x="0" y="345647"/>
            <a:ext cx="908294"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General</a:t>
            </a:r>
          </a:p>
        </p:txBody>
      </p:sp>
      <p:sp>
        <p:nvSpPr>
          <p:cNvPr id="38" name="TextBox 37">
            <a:extLst>
              <a:ext uri="{FF2B5EF4-FFF2-40B4-BE49-F238E27FC236}">
                <a16:creationId xmlns:a16="http://schemas.microsoft.com/office/drawing/2014/main" id="{E32686A9-B085-41B9-82E8-C5975380141F}"/>
              </a:ext>
            </a:extLst>
          </p:cNvPr>
          <p:cNvSpPr txBox="1"/>
          <p:nvPr/>
        </p:nvSpPr>
        <p:spPr>
          <a:xfrm>
            <a:off x="1146277" y="349866"/>
            <a:ext cx="1552045" cy="523220"/>
          </a:xfrm>
          <a:prstGeom prst="rect">
            <a:avLst/>
          </a:prstGeom>
          <a:noFill/>
        </p:spPr>
        <p:txBody>
          <a:bodyPr wrap="square" rtlCol="0">
            <a:spAutoFit/>
          </a:bodyPr>
          <a:lstStyle/>
          <a:p>
            <a:pPr algn="ctr"/>
            <a:r>
              <a:rPr lang="en-US" sz="1400" dirty="0">
                <a:solidFill>
                  <a:schemeClr val="bg1"/>
                </a:solidFill>
                <a:latin typeface="Helvetica Neue Medium"/>
              </a:rPr>
              <a:t>Announcements</a:t>
            </a:r>
          </a:p>
          <a:p>
            <a:pPr algn="ctr"/>
            <a:endParaRPr lang="en-US" sz="1400" dirty="0">
              <a:solidFill>
                <a:schemeClr val="bg1"/>
              </a:solidFill>
              <a:latin typeface="Helvetica Neue Medium"/>
              <a:cs typeface="Helvetica Neue Medium"/>
            </a:endParaRPr>
          </a:p>
        </p:txBody>
      </p:sp>
      <p:sp>
        <p:nvSpPr>
          <p:cNvPr id="40" name="TextBox 39">
            <a:extLst>
              <a:ext uri="{FF2B5EF4-FFF2-40B4-BE49-F238E27FC236}">
                <a16:creationId xmlns:a16="http://schemas.microsoft.com/office/drawing/2014/main" id="{491FAB66-DDD5-433D-96B8-AF9964A8F3EC}"/>
              </a:ext>
            </a:extLst>
          </p:cNvPr>
          <p:cNvSpPr txBox="1"/>
          <p:nvPr/>
        </p:nvSpPr>
        <p:spPr>
          <a:xfrm>
            <a:off x="2788453" y="310210"/>
            <a:ext cx="1552045" cy="430887"/>
          </a:xfrm>
          <a:prstGeom prst="rect">
            <a:avLst/>
          </a:prstGeom>
          <a:noFill/>
        </p:spPr>
        <p:txBody>
          <a:bodyPr wrap="square" rtlCol="0">
            <a:spAutoFit/>
          </a:bodyPr>
          <a:lstStyle/>
          <a:p>
            <a:pPr algn="ctr"/>
            <a:r>
              <a:rPr lang="en-US" sz="1100" dirty="0">
                <a:solidFill>
                  <a:schemeClr val="bg1"/>
                </a:solidFill>
                <a:latin typeface="Helvetica Neue Medium"/>
                <a:cs typeface="Helvetica Neue Medium"/>
              </a:rPr>
              <a:t>Center for Innovation and Entrepreneurship</a:t>
            </a:r>
          </a:p>
        </p:txBody>
      </p:sp>
      <p:sp>
        <p:nvSpPr>
          <p:cNvPr id="41" name="TextBox 40">
            <a:extLst>
              <a:ext uri="{FF2B5EF4-FFF2-40B4-BE49-F238E27FC236}">
                <a16:creationId xmlns:a16="http://schemas.microsoft.com/office/drawing/2014/main" id="{34CB3A11-AB81-44F7-9FF0-207396C03C60}"/>
              </a:ext>
            </a:extLst>
          </p:cNvPr>
          <p:cNvSpPr txBox="1"/>
          <p:nvPr/>
        </p:nvSpPr>
        <p:spPr>
          <a:xfrm>
            <a:off x="4412458" y="352251"/>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Housing</a:t>
            </a:r>
          </a:p>
        </p:txBody>
      </p:sp>
      <p:sp>
        <p:nvSpPr>
          <p:cNvPr id="42" name="TextBox 41">
            <a:extLst>
              <a:ext uri="{FF2B5EF4-FFF2-40B4-BE49-F238E27FC236}">
                <a16:creationId xmlns:a16="http://schemas.microsoft.com/office/drawing/2014/main" id="{F7B4257F-7811-49E3-A446-23BA5A4B3E9B}"/>
              </a:ext>
            </a:extLst>
          </p:cNvPr>
          <p:cNvSpPr txBox="1"/>
          <p:nvPr/>
        </p:nvSpPr>
        <p:spPr>
          <a:xfrm>
            <a:off x="6035378" y="357493"/>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Real Estate</a:t>
            </a:r>
          </a:p>
        </p:txBody>
      </p:sp>
      <p:sp>
        <p:nvSpPr>
          <p:cNvPr id="43" name="TextBox 42">
            <a:extLst>
              <a:ext uri="{FF2B5EF4-FFF2-40B4-BE49-F238E27FC236}">
                <a16:creationId xmlns:a16="http://schemas.microsoft.com/office/drawing/2014/main" id="{9ADE9EED-9915-4658-9DA3-90C22D954640}"/>
              </a:ext>
            </a:extLst>
          </p:cNvPr>
          <p:cNvSpPr txBox="1"/>
          <p:nvPr/>
        </p:nvSpPr>
        <p:spPr>
          <a:xfrm>
            <a:off x="7686704" y="296027"/>
            <a:ext cx="1427067" cy="461665"/>
          </a:xfrm>
          <a:prstGeom prst="rect">
            <a:avLst/>
          </a:prstGeom>
          <a:noFill/>
        </p:spPr>
        <p:txBody>
          <a:bodyPr wrap="square" rtlCol="0">
            <a:spAutoFit/>
          </a:bodyPr>
          <a:lstStyle/>
          <a:p>
            <a:pPr algn="ctr"/>
            <a:r>
              <a:rPr lang="en-US" sz="1200" dirty="0">
                <a:solidFill>
                  <a:schemeClr val="bg1"/>
                </a:solidFill>
                <a:latin typeface="Helvetica Neue Medium"/>
                <a:cs typeface="Helvetica Neue Medium"/>
              </a:rPr>
              <a:t>Engineering and Construction</a:t>
            </a:r>
          </a:p>
        </p:txBody>
      </p:sp>
      <p:sp>
        <p:nvSpPr>
          <p:cNvPr id="44" name="TextBox 43">
            <a:extLst>
              <a:ext uri="{FF2B5EF4-FFF2-40B4-BE49-F238E27FC236}">
                <a16:creationId xmlns:a16="http://schemas.microsoft.com/office/drawing/2014/main" id="{01FB3653-4F31-41D7-AB6A-040D5262A0F8}"/>
              </a:ext>
            </a:extLst>
          </p:cNvPr>
          <p:cNvSpPr txBox="1"/>
          <p:nvPr/>
        </p:nvSpPr>
        <p:spPr>
          <a:xfrm>
            <a:off x="9338030" y="350141"/>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Executive</a:t>
            </a:r>
          </a:p>
        </p:txBody>
      </p:sp>
      <p:pic>
        <p:nvPicPr>
          <p:cNvPr id="5" name="Picture 4">
            <a:extLst>
              <a:ext uri="{FF2B5EF4-FFF2-40B4-BE49-F238E27FC236}">
                <a16:creationId xmlns:a16="http://schemas.microsoft.com/office/drawing/2014/main" id="{F261C6FF-538B-4441-AE01-C354205AB00D}"/>
              </a:ext>
            </a:extLst>
          </p:cNvPr>
          <p:cNvPicPr>
            <a:picLocks noChangeAspect="1"/>
          </p:cNvPicPr>
          <p:nvPr/>
        </p:nvPicPr>
        <p:blipFill>
          <a:blip r:embed="rId3"/>
          <a:stretch>
            <a:fillRect/>
          </a:stretch>
        </p:blipFill>
        <p:spPr>
          <a:xfrm>
            <a:off x="1367406" y="861415"/>
            <a:ext cx="8505081" cy="5996586"/>
          </a:xfrm>
          <a:prstGeom prst="rect">
            <a:avLst/>
          </a:prstGeom>
        </p:spPr>
      </p:pic>
      <p:pic>
        <p:nvPicPr>
          <p:cNvPr id="26" name="Picture 25">
            <a:extLst>
              <a:ext uri="{FF2B5EF4-FFF2-40B4-BE49-F238E27FC236}">
                <a16:creationId xmlns:a16="http://schemas.microsoft.com/office/drawing/2014/main" id="{CE3BE650-3B2D-4C6A-8664-75B5E4A924CB}"/>
              </a:ext>
            </a:extLst>
          </p:cNvPr>
          <p:cNvPicPr>
            <a:picLocks noChangeAspect="1"/>
          </p:cNvPicPr>
          <p:nvPr/>
        </p:nvPicPr>
        <p:blipFill>
          <a:blip r:embed="rId4"/>
          <a:stretch>
            <a:fillRect/>
          </a:stretch>
        </p:blipFill>
        <p:spPr>
          <a:xfrm>
            <a:off x="145447" y="38702"/>
            <a:ext cx="973434" cy="973901"/>
          </a:xfrm>
          <a:prstGeom prst="rect">
            <a:avLst/>
          </a:prstGeom>
        </p:spPr>
      </p:pic>
    </p:spTree>
    <p:extLst>
      <p:ext uri="{BB962C8B-B14F-4D97-AF65-F5344CB8AC3E}">
        <p14:creationId xmlns:p14="http://schemas.microsoft.com/office/powerpoint/2010/main" val="2241601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5548F2E-F43F-44C2-AB98-2183CE0DE190}"/>
              </a:ext>
            </a:extLst>
          </p:cNvPr>
          <p:cNvPicPr>
            <a:picLocks noChangeAspect="1"/>
          </p:cNvPicPr>
          <p:nvPr/>
        </p:nvPicPr>
        <p:blipFill>
          <a:blip r:embed="rId2"/>
          <a:stretch>
            <a:fillRect/>
          </a:stretch>
        </p:blipFill>
        <p:spPr>
          <a:xfrm>
            <a:off x="10656521" y="5695122"/>
            <a:ext cx="1408228" cy="1041362"/>
          </a:xfrm>
          <a:prstGeom prst="rect">
            <a:avLst/>
          </a:prstGeom>
        </p:spPr>
      </p:pic>
      <p:sp>
        <p:nvSpPr>
          <p:cNvPr id="48" name="Text Placeholder 11">
            <a:extLst>
              <a:ext uri="{FF2B5EF4-FFF2-40B4-BE49-F238E27FC236}">
                <a16:creationId xmlns:a16="http://schemas.microsoft.com/office/drawing/2014/main" id="{EEDB1ED9-233A-4AC3-8F7A-4293B6A1A53A}"/>
              </a:ext>
            </a:extLst>
          </p:cNvPr>
          <p:cNvSpPr txBox="1">
            <a:spLocks/>
          </p:cNvSpPr>
          <p:nvPr/>
        </p:nvSpPr>
        <p:spPr>
          <a:xfrm>
            <a:off x="1233970" y="1729481"/>
            <a:ext cx="9211109" cy="4628957"/>
          </a:xfrm>
          <a:prstGeom prst="rect">
            <a:avLst/>
          </a:prstGeom>
        </p:spPr>
        <p:txBody>
          <a:bodyPr vert="horz"/>
          <a:lstStyle>
            <a:lvl1pPr marL="0" indent="0" algn="l" defTabSz="457200" rtl="0" eaLnBrk="1" latinLnBrk="0" hangingPunct="1">
              <a:spcBef>
                <a:spcPct val="20000"/>
              </a:spcBef>
              <a:buFont typeface="Arial"/>
              <a:buNone/>
              <a:defRPr sz="1600" b="1" kern="1200">
                <a:solidFill>
                  <a:srgbClr val="1294D3"/>
                </a:solidFill>
                <a:latin typeface="Helvetica Neue"/>
                <a:ea typeface="+mn-ea"/>
                <a:cs typeface="Helvetica Neue"/>
              </a:defRPr>
            </a:lvl1pPr>
            <a:lvl2pPr marL="742950" indent="-285750" algn="l" defTabSz="457200" rtl="0" eaLnBrk="1" latinLnBrk="0" hangingPunct="1">
              <a:spcBef>
                <a:spcPct val="20000"/>
              </a:spcBef>
              <a:buFont typeface="Arial"/>
              <a:buChar char="–"/>
              <a:defRPr sz="1600" kern="1200">
                <a:solidFill>
                  <a:srgbClr val="1294D3"/>
                </a:solidFill>
                <a:latin typeface="Helvetica Neue"/>
                <a:ea typeface="+mn-ea"/>
                <a:cs typeface="Helvetica Neue"/>
              </a:defRPr>
            </a:lvl2pPr>
            <a:lvl3pPr marL="1143000" indent="-228600" algn="l" defTabSz="457200" rtl="0" eaLnBrk="1" latinLnBrk="0" hangingPunct="1">
              <a:spcBef>
                <a:spcPct val="20000"/>
              </a:spcBef>
              <a:buFont typeface="Arial"/>
              <a:buChar char="•"/>
              <a:defRPr sz="1400" kern="1200">
                <a:solidFill>
                  <a:srgbClr val="1294D3"/>
                </a:solidFill>
                <a:latin typeface="Helvetica Neue"/>
                <a:ea typeface="+mn-ea"/>
                <a:cs typeface="Helvetica Neue"/>
              </a:defRPr>
            </a:lvl3pPr>
            <a:lvl4pPr marL="1600200" indent="-228600" algn="l" defTabSz="457200" rtl="0" eaLnBrk="1" latinLnBrk="0" hangingPunct="1">
              <a:spcBef>
                <a:spcPct val="20000"/>
              </a:spcBef>
              <a:buFont typeface="Arial"/>
              <a:buChar char="–"/>
              <a:defRPr sz="1200" kern="1200">
                <a:solidFill>
                  <a:srgbClr val="1294D3"/>
                </a:solidFill>
                <a:latin typeface="Helvetica Neue"/>
                <a:ea typeface="+mn-ea"/>
                <a:cs typeface="Helvetica Neue"/>
              </a:defRPr>
            </a:lvl4pPr>
            <a:lvl5pPr marL="2057400" indent="-228600" algn="l" defTabSz="457200" rtl="0" eaLnBrk="1" latinLnBrk="0" hangingPunct="1">
              <a:spcBef>
                <a:spcPct val="20000"/>
              </a:spcBef>
              <a:buFont typeface="Arial"/>
              <a:buChar char="»"/>
              <a:defRPr sz="1000" kern="1200">
                <a:solidFill>
                  <a:srgbClr val="1294D3"/>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07000"/>
              </a:lnSpc>
              <a:spcAft>
                <a:spcPts val="800"/>
              </a:spcAft>
              <a:buFont typeface="Arial" panose="020B0604020202020204" pitchFamily="34" charset="0"/>
              <a:buChar char="•"/>
            </a:pPr>
            <a:endParaRPr lang="en-US" sz="2400" dirty="0"/>
          </a:p>
        </p:txBody>
      </p:sp>
      <p:grpSp>
        <p:nvGrpSpPr>
          <p:cNvPr id="56" name="Group 55">
            <a:extLst>
              <a:ext uri="{FF2B5EF4-FFF2-40B4-BE49-F238E27FC236}">
                <a16:creationId xmlns:a16="http://schemas.microsoft.com/office/drawing/2014/main" id="{2BB804F4-91E1-4BF5-B543-A89CBB2424C1}"/>
              </a:ext>
            </a:extLst>
          </p:cNvPr>
          <p:cNvGrpSpPr/>
          <p:nvPr/>
        </p:nvGrpSpPr>
        <p:grpSpPr>
          <a:xfrm>
            <a:off x="11968120" y="260821"/>
            <a:ext cx="218485" cy="469338"/>
            <a:chOff x="11968120" y="260821"/>
            <a:chExt cx="218485" cy="469338"/>
          </a:xfrm>
        </p:grpSpPr>
        <p:cxnSp>
          <p:nvCxnSpPr>
            <p:cNvPr id="51" name="Straight Connector 50">
              <a:extLst>
                <a:ext uri="{FF2B5EF4-FFF2-40B4-BE49-F238E27FC236}">
                  <a16:creationId xmlns:a16="http://schemas.microsoft.com/office/drawing/2014/main" id="{CBC2AA56-A67D-4407-8D43-030108381C1F}"/>
                </a:ext>
              </a:extLst>
            </p:cNvPr>
            <p:cNvCxnSpPr>
              <a:cxnSpLocks/>
            </p:cNvCxnSpPr>
            <p:nvPr/>
          </p:nvCxnSpPr>
          <p:spPr>
            <a:xfrm>
              <a:off x="11968120" y="260821"/>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3357CAED-FA0B-407D-B503-0DD59A60E2B2}"/>
                </a:ext>
              </a:extLst>
            </p:cNvPr>
            <p:cNvCxnSpPr>
              <a:cxnSpLocks/>
            </p:cNvCxnSpPr>
            <p:nvPr/>
          </p:nvCxnSpPr>
          <p:spPr>
            <a:xfrm flipH="1">
              <a:off x="11968120" y="503582"/>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7" name="Group 56">
            <a:extLst>
              <a:ext uri="{FF2B5EF4-FFF2-40B4-BE49-F238E27FC236}">
                <a16:creationId xmlns:a16="http://schemas.microsoft.com/office/drawing/2014/main" id="{07C4BCAD-9BCA-4898-A834-0C0B6A84D9B2}"/>
              </a:ext>
            </a:extLst>
          </p:cNvPr>
          <p:cNvGrpSpPr/>
          <p:nvPr/>
        </p:nvGrpSpPr>
        <p:grpSpPr>
          <a:xfrm>
            <a:off x="957093" y="260821"/>
            <a:ext cx="218485" cy="469338"/>
            <a:chOff x="11968120" y="1078663"/>
            <a:chExt cx="218485" cy="469338"/>
          </a:xfrm>
        </p:grpSpPr>
        <p:cxnSp>
          <p:nvCxnSpPr>
            <p:cNvPr id="58" name="Straight Connector 57">
              <a:extLst>
                <a:ext uri="{FF2B5EF4-FFF2-40B4-BE49-F238E27FC236}">
                  <a16:creationId xmlns:a16="http://schemas.microsoft.com/office/drawing/2014/main" id="{689CB452-6A16-4741-A2A9-DC8772CE57BD}"/>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920F37D4-D32A-4756-AD4D-243D98E08F0B}"/>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Group 59">
            <a:extLst>
              <a:ext uri="{FF2B5EF4-FFF2-40B4-BE49-F238E27FC236}">
                <a16:creationId xmlns:a16="http://schemas.microsoft.com/office/drawing/2014/main" id="{8F40FAED-59C1-4126-B44F-9D59548C0130}"/>
              </a:ext>
            </a:extLst>
          </p:cNvPr>
          <p:cNvGrpSpPr/>
          <p:nvPr/>
        </p:nvGrpSpPr>
        <p:grpSpPr>
          <a:xfrm>
            <a:off x="2586849" y="260821"/>
            <a:ext cx="218485" cy="469338"/>
            <a:chOff x="11968120" y="1078663"/>
            <a:chExt cx="218485" cy="469338"/>
          </a:xfrm>
        </p:grpSpPr>
        <p:cxnSp>
          <p:nvCxnSpPr>
            <p:cNvPr id="61" name="Straight Connector 60">
              <a:extLst>
                <a:ext uri="{FF2B5EF4-FFF2-40B4-BE49-F238E27FC236}">
                  <a16:creationId xmlns:a16="http://schemas.microsoft.com/office/drawing/2014/main" id="{8FE7C022-3340-4ADE-9996-717DFF2AC7F3}"/>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DBD3B9DC-0214-4068-AADB-5EAFE32C5A7B}"/>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Group 62">
            <a:extLst>
              <a:ext uri="{FF2B5EF4-FFF2-40B4-BE49-F238E27FC236}">
                <a16:creationId xmlns:a16="http://schemas.microsoft.com/office/drawing/2014/main" id="{36300A9C-5D02-4799-9E83-335B9C7DE5AB}"/>
              </a:ext>
            </a:extLst>
          </p:cNvPr>
          <p:cNvGrpSpPr/>
          <p:nvPr/>
        </p:nvGrpSpPr>
        <p:grpSpPr>
          <a:xfrm>
            <a:off x="4216605" y="260821"/>
            <a:ext cx="218485" cy="469338"/>
            <a:chOff x="11968120" y="1078663"/>
            <a:chExt cx="218485" cy="469338"/>
          </a:xfrm>
        </p:grpSpPr>
        <p:cxnSp>
          <p:nvCxnSpPr>
            <p:cNvPr id="64" name="Straight Connector 63">
              <a:extLst>
                <a:ext uri="{FF2B5EF4-FFF2-40B4-BE49-F238E27FC236}">
                  <a16:creationId xmlns:a16="http://schemas.microsoft.com/office/drawing/2014/main" id="{02E6257A-5635-4F0C-A1C6-CBE0460352A4}"/>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4B027128-EB73-480E-9E5A-9F1EB253CF46}"/>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 name="Group 65">
            <a:extLst>
              <a:ext uri="{FF2B5EF4-FFF2-40B4-BE49-F238E27FC236}">
                <a16:creationId xmlns:a16="http://schemas.microsoft.com/office/drawing/2014/main" id="{348F046E-8F39-437F-B521-0A90FC4DB5B1}"/>
              </a:ext>
            </a:extLst>
          </p:cNvPr>
          <p:cNvGrpSpPr/>
          <p:nvPr/>
        </p:nvGrpSpPr>
        <p:grpSpPr>
          <a:xfrm>
            <a:off x="5846361" y="260821"/>
            <a:ext cx="218485" cy="469338"/>
            <a:chOff x="11968120" y="1078663"/>
            <a:chExt cx="218485" cy="469338"/>
          </a:xfrm>
        </p:grpSpPr>
        <p:cxnSp>
          <p:nvCxnSpPr>
            <p:cNvPr id="67" name="Straight Connector 66">
              <a:extLst>
                <a:ext uri="{FF2B5EF4-FFF2-40B4-BE49-F238E27FC236}">
                  <a16:creationId xmlns:a16="http://schemas.microsoft.com/office/drawing/2014/main" id="{EBD3827C-30F7-4D7B-B86E-21F330705FD6}"/>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574214C-364D-4A72-AE32-02AF47361DBF}"/>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Group 68">
            <a:extLst>
              <a:ext uri="{FF2B5EF4-FFF2-40B4-BE49-F238E27FC236}">
                <a16:creationId xmlns:a16="http://schemas.microsoft.com/office/drawing/2014/main" id="{C252D51F-7051-4AE7-8287-98EEE0B980FF}"/>
              </a:ext>
            </a:extLst>
          </p:cNvPr>
          <p:cNvGrpSpPr/>
          <p:nvPr/>
        </p:nvGrpSpPr>
        <p:grpSpPr>
          <a:xfrm>
            <a:off x="7476117" y="260821"/>
            <a:ext cx="218485" cy="469338"/>
            <a:chOff x="11968120" y="1078663"/>
            <a:chExt cx="218485" cy="469338"/>
          </a:xfrm>
        </p:grpSpPr>
        <p:cxnSp>
          <p:nvCxnSpPr>
            <p:cNvPr id="70" name="Straight Connector 69">
              <a:extLst>
                <a:ext uri="{FF2B5EF4-FFF2-40B4-BE49-F238E27FC236}">
                  <a16:creationId xmlns:a16="http://schemas.microsoft.com/office/drawing/2014/main" id="{D1FC6D0F-9D09-417E-B9B1-AD55E471846A}"/>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859A173-FD66-4D85-A18C-A1FBF5A9FB3E}"/>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a:extLst>
              <a:ext uri="{FF2B5EF4-FFF2-40B4-BE49-F238E27FC236}">
                <a16:creationId xmlns:a16="http://schemas.microsoft.com/office/drawing/2014/main" id="{E24AB6F9-0938-444C-86A1-814ABD292558}"/>
              </a:ext>
            </a:extLst>
          </p:cNvPr>
          <p:cNvGrpSpPr/>
          <p:nvPr/>
        </p:nvGrpSpPr>
        <p:grpSpPr>
          <a:xfrm>
            <a:off x="9105873" y="260821"/>
            <a:ext cx="218485" cy="469338"/>
            <a:chOff x="11968120" y="1078663"/>
            <a:chExt cx="218485" cy="469338"/>
          </a:xfrm>
        </p:grpSpPr>
        <p:cxnSp>
          <p:nvCxnSpPr>
            <p:cNvPr id="73" name="Straight Connector 72">
              <a:extLst>
                <a:ext uri="{FF2B5EF4-FFF2-40B4-BE49-F238E27FC236}">
                  <a16:creationId xmlns:a16="http://schemas.microsoft.com/office/drawing/2014/main" id="{F7044574-3A2C-4345-B13E-1B6F7C7D0830}"/>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89DE9851-E260-4D15-95ED-00EB4B23A6C3}"/>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 74">
            <a:extLst>
              <a:ext uri="{FF2B5EF4-FFF2-40B4-BE49-F238E27FC236}">
                <a16:creationId xmlns:a16="http://schemas.microsoft.com/office/drawing/2014/main" id="{98EA2CEE-178F-4538-8EF4-FC1F494B95A9}"/>
              </a:ext>
            </a:extLst>
          </p:cNvPr>
          <p:cNvGrpSpPr/>
          <p:nvPr/>
        </p:nvGrpSpPr>
        <p:grpSpPr>
          <a:xfrm>
            <a:off x="10735629" y="260821"/>
            <a:ext cx="218485" cy="469338"/>
            <a:chOff x="11968120" y="1078663"/>
            <a:chExt cx="218485" cy="469338"/>
          </a:xfrm>
        </p:grpSpPr>
        <p:cxnSp>
          <p:nvCxnSpPr>
            <p:cNvPr id="76" name="Straight Connector 75">
              <a:extLst>
                <a:ext uri="{FF2B5EF4-FFF2-40B4-BE49-F238E27FC236}">
                  <a16:creationId xmlns:a16="http://schemas.microsoft.com/office/drawing/2014/main" id="{53662EE0-8F91-497E-9A65-C43A0D576C70}"/>
                </a:ext>
              </a:extLst>
            </p:cNvPr>
            <p:cNvCxnSpPr>
              <a:cxnSpLocks/>
            </p:cNvCxnSpPr>
            <p:nvPr/>
          </p:nvCxnSpPr>
          <p:spPr>
            <a:xfrm>
              <a:off x="11968120" y="1078663"/>
              <a:ext cx="218485" cy="24276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1964635-97D2-4F98-862F-B38F03CD202D}"/>
                </a:ext>
              </a:extLst>
            </p:cNvPr>
            <p:cNvCxnSpPr>
              <a:cxnSpLocks/>
            </p:cNvCxnSpPr>
            <p:nvPr/>
          </p:nvCxnSpPr>
          <p:spPr>
            <a:xfrm flipH="1">
              <a:off x="11968120" y="1321424"/>
              <a:ext cx="218485" cy="22657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0" name="TextBox 79">
            <a:extLst>
              <a:ext uri="{FF2B5EF4-FFF2-40B4-BE49-F238E27FC236}">
                <a16:creationId xmlns:a16="http://schemas.microsoft.com/office/drawing/2014/main" id="{17DD255D-15F0-4C73-968F-0322513CBBAC}"/>
              </a:ext>
            </a:extLst>
          </p:cNvPr>
          <p:cNvSpPr txBox="1"/>
          <p:nvPr/>
        </p:nvSpPr>
        <p:spPr>
          <a:xfrm>
            <a:off x="0" y="345647"/>
            <a:ext cx="908294"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General</a:t>
            </a:r>
          </a:p>
        </p:txBody>
      </p:sp>
      <p:sp>
        <p:nvSpPr>
          <p:cNvPr id="40" name="TextBox 39">
            <a:extLst>
              <a:ext uri="{FF2B5EF4-FFF2-40B4-BE49-F238E27FC236}">
                <a16:creationId xmlns:a16="http://schemas.microsoft.com/office/drawing/2014/main" id="{491FAB66-DDD5-433D-96B8-AF9964A8F3EC}"/>
              </a:ext>
            </a:extLst>
          </p:cNvPr>
          <p:cNvSpPr txBox="1"/>
          <p:nvPr/>
        </p:nvSpPr>
        <p:spPr>
          <a:xfrm>
            <a:off x="2788453" y="310210"/>
            <a:ext cx="1552045" cy="430887"/>
          </a:xfrm>
          <a:prstGeom prst="rect">
            <a:avLst/>
          </a:prstGeom>
          <a:noFill/>
        </p:spPr>
        <p:txBody>
          <a:bodyPr wrap="square" rtlCol="0">
            <a:spAutoFit/>
          </a:bodyPr>
          <a:lstStyle/>
          <a:p>
            <a:pPr algn="ctr"/>
            <a:r>
              <a:rPr lang="en-US" sz="1100" dirty="0">
                <a:solidFill>
                  <a:schemeClr val="bg1"/>
                </a:solidFill>
                <a:latin typeface="Helvetica Neue Medium"/>
                <a:cs typeface="Helvetica Neue Medium"/>
              </a:rPr>
              <a:t>Center for Innovation and Entrepreneurship</a:t>
            </a:r>
          </a:p>
        </p:txBody>
      </p:sp>
      <p:sp>
        <p:nvSpPr>
          <p:cNvPr id="41" name="TextBox 40">
            <a:extLst>
              <a:ext uri="{FF2B5EF4-FFF2-40B4-BE49-F238E27FC236}">
                <a16:creationId xmlns:a16="http://schemas.microsoft.com/office/drawing/2014/main" id="{34CB3A11-AB81-44F7-9FF0-207396C03C60}"/>
              </a:ext>
            </a:extLst>
          </p:cNvPr>
          <p:cNvSpPr txBox="1"/>
          <p:nvPr/>
        </p:nvSpPr>
        <p:spPr>
          <a:xfrm>
            <a:off x="4412458" y="352251"/>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Housing</a:t>
            </a:r>
          </a:p>
        </p:txBody>
      </p:sp>
      <p:sp>
        <p:nvSpPr>
          <p:cNvPr id="42" name="TextBox 41">
            <a:extLst>
              <a:ext uri="{FF2B5EF4-FFF2-40B4-BE49-F238E27FC236}">
                <a16:creationId xmlns:a16="http://schemas.microsoft.com/office/drawing/2014/main" id="{F7B4257F-7811-49E3-A446-23BA5A4B3E9B}"/>
              </a:ext>
            </a:extLst>
          </p:cNvPr>
          <p:cNvSpPr txBox="1"/>
          <p:nvPr/>
        </p:nvSpPr>
        <p:spPr>
          <a:xfrm>
            <a:off x="6035378" y="357493"/>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Real Estate</a:t>
            </a:r>
          </a:p>
        </p:txBody>
      </p:sp>
      <p:sp>
        <p:nvSpPr>
          <p:cNvPr id="43" name="TextBox 42">
            <a:extLst>
              <a:ext uri="{FF2B5EF4-FFF2-40B4-BE49-F238E27FC236}">
                <a16:creationId xmlns:a16="http://schemas.microsoft.com/office/drawing/2014/main" id="{9ADE9EED-9915-4658-9DA3-90C22D954640}"/>
              </a:ext>
            </a:extLst>
          </p:cNvPr>
          <p:cNvSpPr txBox="1"/>
          <p:nvPr/>
        </p:nvSpPr>
        <p:spPr>
          <a:xfrm>
            <a:off x="7686704" y="296027"/>
            <a:ext cx="1427067" cy="461665"/>
          </a:xfrm>
          <a:prstGeom prst="rect">
            <a:avLst/>
          </a:prstGeom>
          <a:noFill/>
        </p:spPr>
        <p:txBody>
          <a:bodyPr wrap="square" rtlCol="0">
            <a:spAutoFit/>
          </a:bodyPr>
          <a:lstStyle/>
          <a:p>
            <a:pPr algn="ctr"/>
            <a:r>
              <a:rPr lang="en-US" sz="1200" dirty="0">
                <a:solidFill>
                  <a:schemeClr val="bg1"/>
                </a:solidFill>
                <a:latin typeface="Helvetica Neue Medium"/>
                <a:cs typeface="Helvetica Neue Medium"/>
              </a:rPr>
              <a:t>Engineering and Construction</a:t>
            </a:r>
          </a:p>
        </p:txBody>
      </p:sp>
      <p:sp>
        <p:nvSpPr>
          <p:cNvPr id="44" name="TextBox 43">
            <a:extLst>
              <a:ext uri="{FF2B5EF4-FFF2-40B4-BE49-F238E27FC236}">
                <a16:creationId xmlns:a16="http://schemas.microsoft.com/office/drawing/2014/main" id="{01FB3653-4F31-41D7-AB6A-040D5262A0F8}"/>
              </a:ext>
            </a:extLst>
          </p:cNvPr>
          <p:cNvSpPr txBox="1"/>
          <p:nvPr/>
        </p:nvSpPr>
        <p:spPr>
          <a:xfrm>
            <a:off x="9338030" y="350141"/>
            <a:ext cx="1427067" cy="307777"/>
          </a:xfrm>
          <a:prstGeom prst="rect">
            <a:avLst/>
          </a:prstGeom>
          <a:noFill/>
        </p:spPr>
        <p:txBody>
          <a:bodyPr wrap="square" rtlCol="0">
            <a:spAutoFit/>
          </a:bodyPr>
          <a:lstStyle/>
          <a:p>
            <a:pPr algn="ctr"/>
            <a:r>
              <a:rPr lang="en-US" sz="1400" dirty="0">
                <a:solidFill>
                  <a:schemeClr val="bg1"/>
                </a:solidFill>
                <a:latin typeface="Helvetica Neue Medium"/>
                <a:cs typeface="Helvetica Neue Medium"/>
              </a:rPr>
              <a:t>Executive</a:t>
            </a:r>
          </a:p>
        </p:txBody>
      </p:sp>
      <p:pic>
        <p:nvPicPr>
          <p:cNvPr id="2" name="Picture 1">
            <a:extLst>
              <a:ext uri="{FF2B5EF4-FFF2-40B4-BE49-F238E27FC236}">
                <a16:creationId xmlns:a16="http://schemas.microsoft.com/office/drawing/2014/main" id="{625ABFA8-0CC6-481F-A1BE-B028D5ACFE4F}"/>
              </a:ext>
            </a:extLst>
          </p:cNvPr>
          <p:cNvPicPr>
            <a:picLocks noChangeAspect="1"/>
          </p:cNvPicPr>
          <p:nvPr/>
        </p:nvPicPr>
        <p:blipFill>
          <a:blip r:embed="rId3"/>
          <a:stretch>
            <a:fillRect/>
          </a:stretch>
        </p:blipFill>
        <p:spPr>
          <a:xfrm>
            <a:off x="1697250" y="1420422"/>
            <a:ext cx="7752886" cy="5437578"/>
          </a:xfrm>
          <a:prstGeom prst="rect">
            <a:avLst/>
          </a:prstGeom>
        </p:spPr>
      </p:pic>
      <p:sp>
        <p:nvSpPr>
          <p:cNvPr id="46" name="Title 9">
            <a:extLst>
              <a:ext uri="{FF2B5EF4-FFF2-40B4-BE49-F238E27FC236}">
                <a16:creationId xmlns:a16="http://schemas.microsoft.com/office/drawing/2014/main" id="{15D2FA6C-421B-4B8D-8CB3-798890947FFA}"/>
              </a:ext>
            </a:extLst>
          </p:cNvPr>
          <p:cNvSpPr>
            <a:spLocks noGrp="1"/>
          </p:cNvSpPr>
          <p:nvPr>
            <p:ph type="ctrTitle"/>
          </p:nvPr>
        </p:nvSpPr>
        <p:spPr>
          <a:xfrm>
            <a:off x="1391394" y="266333"/>
            <a:ext cx="9627381" cy="439293"/>
          </a:xfrm>
        </p:spPr>
        <p:txBody>
          <a:bodyPr>
            <a:normAutofit/>
          </a:bodyPr>
          <a:lstStyle/>
          <a:p>
            <a:r>
              <a:rPr lang="en-US" dirty="0"/>
              <a:t>420 Blvd of the Allies </a:t>
            </a:r>
          </a:p>
        </p:txBody>
      </p:sp>
      <p:pic>
        <p:nvPicPr>
          <p:cNvPr id="26" name="Picture 25">
            <a:extLst>
              <a:ext uri="{FF2B5EF4-FFF2-40B4-BE49-F238E27FC236}">
                <a16:creationId xmlns:a16="http://schemas.microsoft.com/office/drawing/2014/main" id="{CE3BE650-3B2D-4C6A-8664-75B5E4A924CB}"/>
              </a:ext>
            </a:extLst>
          </p:cNvPr>
          <p:cNvPicPr>
            <a:picLocks noChangeAspect="1"/>
          </p:cNvPicPr>
          <p:nvPr/>
        </p:nvPicPr>
        <p:blipFill>
          <a:blip r:embed="rId4"/>
          <a:stretch>
            <a:fillRect/>
          </a:stretch>
        </p:blipFill>
        <p:spPr>
          <a:xfrm>
            <a:off x="208980" y="38702"/>
            <a:ext cx="973434" cy="973901"/>
          </a:xfrm>
          <a:prstGeom prst="rect">
            <a:avLst/>
          </a:prstGeom>
        </p:spPr>
      </p:pic>
      <p:pic>
        <p:nvPicPr>
          <p:cNvPr id="3" name="Picture 2">
            <a:extLst>
              <a:ext uri="{FF2B5EF4-FFF2-40B4-BE49-F238E27FC236}">
                <a16:creationId xmlns:a16="http://schemas.microsoft.com/office/drawing/2014/main" id="{34449DC9-C3C4-474C-99D4-4DDD7F343AD5}"/>
              </a:ext>
            </a:extLst>
          </p:cNvPr>
          <p:cNvPicPr>
            <a:picLocks noChangeAspect="1"/>
          </p:cNvPicPr>
          <p:nvPr/>
        </p:nvPicPr>
        <p:blipFill>
          <a:blip r:embed="rId5"/>
          <a:stretch>
            <a:fillRect/>
          </a:stretch>
        </p:blipFill>
        <p:spPr>
          <a:xfrm>
            <a:off x="1697250" y="1729481"/>
            <a:ext cx="2405494" cy="1480250"/>
          </a:xfrm>
          <a:prstGeom prst="rect">
            <a:avLst/>
          </a:prstGeom>
        </p:spPr>
      </p:pic>
      <p:pic>
        <p:nvPicPr>
          <p:cNvPr id="4" name="Picture 3">
            <a:extLst>
              <a:ext uri="{FF2B5EF4-FFF2-40B4-BE49-F238E27FC236}">
                <a16:creationId xmlns:a16="http://schemas.microsoft.com/office/drawing/2014/main" id="{FFF014DF-830F-4934-9DEB-D72F7C69FD13}"/>
              </a:ext>
            </a:extLst>
          </p:cNvPr>
          <p:cNvPicPr>
            <a:picLocks noChangeAspect="1"/>
          </p:cNvPicPr>
          <p:nvPr/>
        </p:nvPicPr>
        <p:blipFill>
          <a:blip r:embed="rId6"/>
          <a:stretch>
            <a:fillRect/>
          </a:stretch>
        </p:blipFill>
        <p:spPr>
          <a:xfrm>
            <a:off x="4183183" y="3191365"/>
            <a:ext cx="2781019" cy="1882391"/>
          </a:xfrm>
          <a:prstGeom prst="rect">
            <a:avLst/>
          </a:prstGeom>
        </p:spPr>
      </p:pic>
      <p:pic>
        <p:nvPicPr>
          <p:cNvPr id="5" name="Picture 4">
            <a:extLst>
              <a:ext uri="{FF2B5EF4-FFF2-40B4-BE49-F238E27FC236}">
                <a16:creationId xmlns:a16="http://schemas.microsoft.com/office/drawing/2014/main" id="{21424D48-AB16-4971-8FEC-0F820167AD21}"/>
              </a:ext>
            </a:extLst>
          </p:cNvPr>
          <p:cNvPicPr>
            <a:picLocks noChangeAspect="1"/>
          </p:cNvPicPr>
          <p:nvPr/>
        </p:nvPicPr>
        <p:blipFill>
          <a:blip r:embed="rId7"/>
          <a:stretch>
            <a:fillRect/>
          </a:stretch>
        </p:blipFill>
        <p:spPr>
          <a:xfrm>
            <a:off x="7004118" y="1754014"/>
            <a:ext cx="2446018" cy="1437351"/>
          </a:xfrm>
          <a:prstGeom prst="rect">
            <a:avLst/>
          </a:prstGeom>
        </p:spPr>
      </p:pic>
    </p:spTree>
    <p:extLst>
      <p:ext uri="{BB962C8B-B14F-4D97-AF65-F5344CB8AC3E}">
        <p14:creationId xmlns:p14="http://schemas.microsoft.com/office/powerpoint/2010/main" val="2036639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TotalTime>
  <Words>264</Words>
  <Application>Microsoft Office PowerPoint</Application>
  <PresentationFormat>Widescreen</PresentationFormat>
  <Paragraphs>101</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Century Gothic</vt:lpstr>
      <vt:lpstr>Helvetica Neue</vt:lpstr>
      <vt:lpstr>Helvetica Neue Medium</vt:lpstr>
      <vt:lpstr>Times New Roman</vt:lpstr>
      <vt:lpstr>Office Theme</vt:lpstr>
      <vt:lpstr>PowerPoint Presentation</vt:lpstr>
      <vt:lpstr>Central Business District – 420 Boulevard of the Allies</vt:lpstr>
      <vt:lpstr>200 Ross St. </vt:lpstr>
      <vt:lpstr>200 Ross St. </vt:lpstr>
      <vt:lpstr>200 Ross St. </vt:lpstr>
      <vt:lpstr>PowerPoint Presentation</vt:lpstr>
      <vt:lpstr>PowerPoint Presentation</vt:lpstr>
      <vt:lpstr>PowerPoint Presentation</vt:lpstr>
      <vt:lpstr>420 Blvd of the Allies </vt:lpstr>
      <vt:lpstr>420 Blvd of the Allies </vt:lpstr>
      <vt:lpstr>420 Blvd of the Allies </vt:lpstr>
      <vt:lpstr>420 Blvd of the Allies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Shantalaya Matthews</dc:creator>
  <cp:lastModifiedBy>Madlene Augello</cp:lastModifiedBy>
  <cp:revision>13</cp:revision>
  <cp:lastPrinted>2018-07-17T17:25:56Z</cp:lastPrinted>
  <dcterms:created xsi:type="dcterms:W3CDTF">2018-07-12T13:01:06Z</dcterms:created>
  <dcterms:modified xsi:type="dcterms:W3CDTF">2018-07-17T17:41:14Z</dcterms:modified>
</cp:coreProperties>
</file>